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69" r:id="rId3"/>
    <p:sldId id="270" r:id="rId4"/>
    <p:sldId id="257" r:id="rId5"/>
    <p:sldId id="258" r:id="rId6"/>
    <p:sldId id="259" r:id="rId7"/>
    <p:sldId id="260" r:id="rId8"/>
    <p:sldId id="261" r:id="rId9"/>
    <p:sldId id="267"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B00"/>
    <a:srgbClr val="00305D"/>
    <a:srgbClr val="B2B2B2"/>
    <a:srgbClr val="1A1918"/>
    <a:srgbClr val="000000"/>
    <a:srgbClr val="102045"/>
    <a:srgbClr val="284155"/>
    <a:srgbClr val="ADB9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09"/>
    <p:restoredTop sz="94674"/>
  </p:normalViewPr>
  <p:slideViewPr>
    <p:cSldViewPr snapToGrid="0" snapToObjects="1">
      <p:cViewPr varScale="1">
        <p:scale>
          <a:sx n="72" d="100"/>
          <a:sy n="72" d="100"/>
        </p:scale>
        <p:origin x="724" y="60"/>
      </p:cViewPr>
      <p:guideLst/>
    </p:cSldViewPr>
  </p:slideViewPr>
  <p:notesTextViewPr>
    <p:cViewPr>
      <p:scale>
        <a:sx n="1" d="1"/>
        <a:sy n="1" d="1"/>
      </p:scale>
      <p:origin x="0" y="0"/>
    </p:cViewPr>
  </p:notesTextViewPr>
  <p:notesViewPr>
    <p:cSldViewPr snapToGrid="0" snapToObject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D018C5-C574-1B48-A525-46D253B5BFBE}" type="datetimeFigureOut">
              <a:rPr lang="de-DE" smtClean="0"/>
              <a:t>24.10.2025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A1D761-4574-F94C-A371-A64DBE7DD47C}" type="slidenum">
              <a:rPr lang="de-DE" smtClean="0"/>
              <a:t>‹Nr.›</a:t>
            </a:fld>
            <a:endParaRPr lang="de-DE"/>
          </a:p>
        </p:txBody>
      </p:sp>
    </p:spTree>
    <p:extLst>
      <p:ext uri="{BB962C8B-B14F-4D97-AF65-F5344CB8AC3E}">
        <p14:creationId xmlns:p14="http://schemas.microsoft.com/office/powerpoint/2010/main" val="3296308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cid:938643c1-f4cc-4abb-a5b2-0374302fd62b@hfwu.int" TargetMode="External"/><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_1">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A9586F1-5B38-6347-878E-76D1197B01CF}"/>
              </a:ext>
            </a:extLst>
          </p:cNvPr>
          <p:cNvPicPr>
            <a:picLocks noChangeAspect="1"/>
          </p:cNvPicPr>
          <p:nvPr userDrawn="1"/>
        </p:nvPicPr>
        <p:blipFill>
          <a:blip r:embed="rId2"/>
          <a:stretch>
            <a:fillRect/>
          </a:stretch>
        </p:blipFill>
        <p:spPr>
          <a:xfrm>
            <a:off x="0" y="3476"/>
            <a:ext cx="12192000" cy="6858000"/>
          </a:xfrm>
          <a:prstGeom prst="rect">
            <a:avLst/>
          </a:prstGeom>
        </p:spPr>
      </p:pic>
      <p:sp>
        <p:nvSpPr>
          <p:cNvPr id="7" name="Titel 1">
            <a:extLst>
              <a:ext uri="{FF2B5EF4-FFF2-40B4-BE49-F238E27FC236}">
                <a16:creationId xmlns:a16="http://schemas.microsoft.com/office/drawing/2014/main" id="{CBC29E5F-3E21-1542-8FE6-47842F33A09F}"/>
              </a:ext>
            </a:extLst>
          </p:cNvPr>
          <p:cNvSpPr>
            <a:spLocks noGrp="1"/>
          </p:cNvSpPr>
          <p:nvPr>
            <p:ph type="ctrTitle" hasCustomPrompt="1"/>
          </p:nvPr>
        </p:nvSpPr>
        <p:spPr>
          <a:xfrm>
            <a:off x="653538" y="1563605"/>
            <a:ext cx="10909959" cy="2547557"/>
          </a:xfrm>
        </p:spPr>
        <p:txBody>
          <a:bodyPr anchor="b">
            <a:noAutofit/>
          </a:bodyPr>
          <a:lstStyle>
            <a:lvl1pPr algn="l">
              <a:defRPr sz="8000" b="0" i="0">
                <a:solidFill>
                  <a:schemeClr val="bg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r>
              <a:rPr lang="de-DE" dirty="0"/>
              <a:t>Präsentationstitel</a:t>
            </a:r>
            <a:br>
              <a:rPr lang="de-DE" dirty="0"/>
            </a:br>
            <a:r>
              <a:rPr lang="de-DE" dirty="0"/>
              <a:t>Präsentationstitel Zeile </a:t>
            </a:r>
          </a:p>
        </p:txBody>
      </p:sp>
      <p:sp>
        <p:nvSpPr>
          <p:cNvPr id="6" name="Textplatzhalter 4">
            <a:extLst>
              <a:ext uri="{FF2B5EF4-FFF2-40B4-BE49-F238E27FC236}">
                <a16:creationId xmlns:a16="http://schemas.microsoft.com/office/drawing/2014/main" id="{76478C1E-D7E2-394C-AEF9-47355348E44F}"/>
              </a:ext>
            </a:extLst>
          </p:cNvPr>
          <p:cNvSpPr>
            <a:spLocks noGrp="1"/>
          </p:cNvSpPr>
          <p:nvPr>
            <p:ph type="body" sz="quarter" idx="10" hasCustomPrompt="1"/>
          </p:nvPr>
        </p:nvSpPr>
        <p:spPr>
          <a:xfrm>
            <a:off x="8901378" y="6221732"/>
            <a:ext cx="2985820" cy="476250"/>
          </a:xfrm>
        </p:spPr>
        <p:txBody>
          <a:bodyPr>
            <a:normAutofit/>
          </a:bodyPr>
          <a:lstStyle>
            <a:lvl1pPr marL="0" indent="0">
              <a:buNone/>
              <a:defRPr sz="1800" b="0" i="0">
                <a:solidFill>
                  <a:schemeClr val="bg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pPr lvl="0"/>
            <a:r>
              <a:rPr lang="de-DE" dirty="0"/>
              <a:t>hfwu.de</a:t>
            </a:r>
          </a:p>
        </p:txBody>
      </p:sp>
      <p:pic>
        <p:nvPicPr>
          <p:cNvPr id="12" name="Grafik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443" y="5735589"/>
            <a:ext cx="720000" cy="720000"/>
          </a:xfrm>
          <a:prstGeom prst="rect">
            <a:avLst/>
          </a:prstGeom>
        </p:spPr>
      </p:pic>
      <p:sp>
        <p:nvSpPr>
          <p:cNvPr id="13" name="Textplatzhalter 4">
            <a:extLst>
              <a:ext uri="{FF2B5EF4-FFF2-40B4-BE49-F238E27FC236}">
                <a16:creationId xmlns:a16="http://schemas.microsoft.com/office/drawing/2014/main" id="{76478C1E-D7E2-394C-AEF9-47355348E44F}"/>
              </a:ext>
            </a:extLst>
          </p:cNvPr>
          <p:cNvSpPr>
            <a:spLocks noGrp="1"/>
          </p:cNvSpPr>
          <p:nvPr>
            <p:ph type="body" sz="quarter" idx="11" hasCustomPrompt="1"/>
          </p:nvPr>
        </p:nvSpPr>
        <p:spPr>
          <a:xfrm>
            <a:off x="655200" y="6221732"/>
            <a:ext cx="7538707" cy="476250"/>
          </a:xfrm>
        </p:spPr>
        <p:txBody>
          <a:bodyPr>
            <a:normAutofit/>
          </a:bodyPr>
          <a:lstStyle>
            <a:lvl1pPr marL="0" indent="0">
              <a:buNone/>
              <a:defRPr sz="1800" b="0" i="0">
                <a:solidFill>
                  <a:schemeClr val="bg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pPr lvl="0"/>
            <a:r>
              <a:rPr lang="de-DE" dirty="0"/>
              <a:t>Ort, Datum, Referent</a:t>
            </a:r>
          </a:p>
        </p:txBody>
      </p:sp>
    </p:spTree>
    <p:extLst>
      <p:ext uri="{BB962C8B-B14F-4D97-AF65-F5344CB8AC3E}">
        <p14:creationId xmlns:p14="http://schemas.microsoft.com/office/powerpoint/2010/main" val="1752966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block_2">
    <p:spTree>
      <p:nvGrpSpPr>
        <p:cNvPr id="1" name=""/>
        <p:cNvGrpSpPr/>
        <p:nvPr/>
      </p:nvGrpSpPr>
      <p:grpSpPr>
        <a:xfrm>
          <a:off x="0" y="0"/>
          <a:ext cx="0" cy="0"/>
          <a:chOff x="0" y="0"/>
          <a:chExt cx="0" cy="0"/>
        </a:xfrm>
      </p:grpSpPr>
      <p:sp>
        <p:nvSpPr>
          <p:cNvPr id="17" name="Inhaltsplatzhalter 9">
            <a:extLst>
              <a:ext uri="{FF2B5EF4-FFF2-40B4-BE49-F238E27FC236}">
                <a16:creationId xmlns:a16="http://schemas.microsoft.com/office/drawing/2014/main" id="{274665AF-5B1F-8047-BBC1-AE466D055301}"/>
              </a:ext>
            </a:extLst>
          </p:cNvPr>
          <p:cNvSpPr>
            <a:spLocks noGrp="1"/>
          </p:cNvSpPr>
          <p:nvPr>
            <p:ph sz="quarter" idx="13" hasCustomPrompt="1"/>
          </p:nvPr>
        </p:nvSpPr>
        <p:spPr>
          <a:xfrm>
            <a:off x="666000" y="976736"/>
            <a:ext cx="10896261" cy="599489"/>
          </a:xfrm>
        </p:spPr>
        <p:txBody>
          <a:bodyPr>
            <a:normAutofit/>
          </a:bodyPr>
          <a:lstStyle>
            <a:lvl1pPr marL="0" indent="0">
              <a:buNone/>
              <a:defRPr sz="2500" b="0" i="0">
                <a:solidFill>
                  <a:srgbClr val="102045"/>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Headline H2</a:t>
            </a:r>
          </a:p>
          <a:p>
            <a:pPr lvl="0"/>
            <a:endParaRPr lang="de-DE" dirty="0"/>
          </a:p>
          <a:p>
            <a:pPr lvl="0"/>
            <a:endParaRPr lang="de-DE" dirty="0"/>
          </a:p>
          <a:p>
            <a:pPr lvl="0"/>
            <a:endParaRPr lang="de-DE" dirty="0"/>
          </a:p>
        </p:txBody>
      </p:sp>
      <p:sp>
        <p:nvSpPr>
          <p:cNvPr id="19" name="Inhaltsplatzhalter 9">
            <a:extLst>
              <a:ext uri="{FF2B5EF4-FFF2-40B4-BE49-F238E27FC236}">
                <a16:creationId xmlns:a16="http://schemas.microsoft.com/office/drawing/2014/main" id="{B8060C65-DC63-C242-98A7-6208A5AA8D19}"/>
              </a:ext>
            </a:extLst>
          </p:cNvPr>
          <p:cNvSpPr>
            <a:spLocks noGrp="1"/>
          </p:cNvSpPr>
          <p:nvPr>
            <p:ph sz="quarter" idx="16" hasCustomPrompt="1"/>
          </p:nvPr>
        </p:nvSpPr>
        <p:spPr>
          <a:xfrm>
            <a:off x="3448800" y="2252560"/>
            <a:ext cx="2552699" cy="3626075"/>
          </a:xfrm>
        </p:spPr>
        <p:txBody>
          <a:bodyPr>
            <a:normAutofit/>
          </a:bodyPr>
          <a:lstStyle>
            <a:lvl1pPr marL="0" indent="0">
              <a:buNone/>
              <a:defRPr sz="1400" b="0" i="0">
                <a:solidFill>
                  <a:srgbClr val="000000"/>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Text</a:t>
            </a:r>
          </a:p>
        </p:txBody>
      </p:sp>
      <p:sp>
        <p:nvSpPr>
          <p:cNvPr id="20" name="Inhaltsplatzhalter 9">
            <a:extLst>
              <a:ext uri="{FF2B5EF4-FFF2-40B4-BE49-F238E27FC236}">
                <a16:creationId xmlns:a16="http://schemas.microsoft.com/office/drawing/2014/main" id="{FFBA0FC7-D37F-9C4C-976D-168031BD50D6}"/>
              </a:ext>
            </a:extLst>
          </p:cNvPr>
          <p:cNvSpPr>
            <a:spLocks noGrp="1"/>
          </p:cNvSpPr>
          <p:nvPr>
            <p:ph sz="quarter" idx="17" hasCustomPrompt="1"/>
          </p:nvPr>
        </p:nvSpPr>
        <p:spPr>
          <a:xfrm>
            <a:off x="666000" y="2255189"/>
            <a:ext cx="2552699" cy="3626075"/>
          </a:xfrm>
        </p:spPr>
        <p:txBody>
          <a:bodyPr>
            <a:normAutofit/>
          </a:bodyPr>
          <a:lstStyle>
            <a:lvl1pPr marL="0" indent="0">
              <a:buNone/>
              <a:defRPr sz="1400" b="0" i="0">
                <a:solidFill>
                  <a:srgbClr val="000000"/>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Text</a:t>
            </a:r>
          </a:p>
        </p:txBody>
      </p:sp>
      <p:sp>
        <p:nvSpPr>
          <p:cNvPr id="9" name="Rechteck 8">
            <a:extLst>
              <a:ext uri="{FF2B5EF4-FFF2-40B4-BE49-F238E27FC236}">
                <a16:creationId xmlns:a16="http://schemas.microsoft.com/office/drawing/2014/main" id="{D3C864DB-6FD2-074E-ACD9-29A8BC5DFBD9}"/>
              </a:ext>
            </a:extLst>
          </p:cNvPr>
          <p:cNvSpPr/>
          <p:nvPr userDrawn="1"/>
        </p:nvSpPr>
        <p:spPr>
          <a:xfrm>
            <a:off x="6227948" y="2252560"/>
            <a:ext cx="5964052" cy="3626075"/>
          </a:xfrm>
          <a:prstGeom prst="rect">
            <a:avLst/>
          </a:prstGeom>
          <a:solidFill>
            <a:srgbClr val="102045"/>
          </a:solidFill>
          <a:ln>
            <a:solidFill>
              <a:srgbClr val="102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Inhaltsplatzhalter 9">
            <a:extLst>
              <a:ext uri="{FF2B5EF4-FFF2-40B4-BE49-F238E27FC236}">
                <a16:creationId xmlns:a16="http://schemas.microsoft.com/office/drawing/2014/main" id="{41E47800-E10D-5645-A255-47B4E069AB11}"/>
              </a:ext>
            </a:extLst>
          </p:cNvPr>
          <p:cNvSpPr>
            <a:spLocks noGrp="1"/>
          </p:cNvSpPr>
          <p:nvPr>
            <p:ph sz="quarter" idx="18" hasCustomPrompt="1"/>
          </p:nvPr>
        </p:nvSpPr>
        <p:spPr>
          <a:xfrm>
            <a:off x="6857688" y="2887885"/>
            <a:ext cx="4704573" cy="2369916"/>
          </a:xfrm>
        </p:spPr>
        <p:txBody>
          <a:bodyPr>
            <a:normAutofit/>
          </a:bodyPr>
          <a:lstStyle>
            <a:lvl1pPr marL="0" indent="0">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Text</a:t>
            </a:r>
          </a:p>
        </p:txBody>
      </p:sp>
      <p:sp>
        <p:nvSpPr>
          <p:cNvPr id="11" name="Inhaltsplatzhalter 9">
            <a:extLst>
              <a:ext uri="{FF2B5EF4-FFF2-40B4-BE49-F238E27FC236}">
                <a16:creationId xmlns:a16="http://schemas.microsoft.com/office/drawing/2014/main" id="{95F67917-7BEE-6943-92DA-0A5BD6672FD9}"/>
              </a:ext>
            </a:extLst>
          </p:cNvPr>
          <p:cNvSpPr>
            <a:spLocks noGrp="1"/>
          </p:cNvSpPr>
          <p:nvPr>
            <p:ph sz="quarter" idx="22" hasCustomPrompt="1"/>
          </p:nvPr>
        </p:nvSpPr>
        <p:spPr>
          <a:xfrm>
            <a:off x="665999" y="1909725"/>
            <a:ext cx="10896261" cy="599489"/>
          </a:xfrm>
        </p:spPr>
        <p:txBody>
          <a:bodyPr>
            <a:normAutofit/>
          </a:bodyPr>
          <a:lstStyle>
            <a:lvl1pPr marL="0" indent="0">
              <a:buNone/>
              <a:defRPr sz="1400" b="1" i="0">
                <a:solidFill>
                  <a:srgbClr val="000000"/>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err="1"/>
              <a:t>Subline</a:t>
            </a:r>
            <a:endParaRPr lang="de-DE" dirty="0"/>
          </a:p>
        </p:txBody>
      </p:sp>
    </p:spTree>
    <p:extLst>
      <p:ext uri="{BB962C8B-B14F-4D97-AF65-F5344CB8AC3E}">
        <p14:creationId xmlns:p14="http://schemas.microsoft.com/office/powerpoint/2010/main" val="2032875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elle_Semester">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ED3333E1-953F-1A42-8841-69958383F75B}"/>
              </a:ext>
            </a:extLst>
          </p:cNvPr>
          <p:cNvSpPr>
            <a:spLocks noGrp="1"/>
          </p:cNvSpPr>
          <p:nvPr>
            <p:ph type="title" hasCustomPrompt="1"/>
          </p:nvPr>
        </p:nvSpPr>
        <p:spPr>
          <a:xfrm>
            <a:off x="838199" y="441783"/>
            <a:ext cx="8890001" cy="387565"/>
          </a:xfrm>
        </p:spPr>
        <p:txBody>
          <a:bodyPr>
            <a:normAutofit/>
          </a:bodyPr>
          <a:lstStyle>
            <a:lvl1pPr>
              <a:defRPr sz="1880" b="1" i="0">
                <a:solidFill>
                  <a:srgbClr val="102045"/>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defRPr>
            </a:lvl1pPr>
          </a:lstStyle>
          <a:p>
            <a:r>
              <a:rPr lang="de-DE" dirty="0"/>
              <a:t>Studienstruktur LPN – für diese Darstellung nutzen Sie bitte die separate PPT-Vorlage</a:t>
            </a:r>
          </a:p>
        </p:txBody>
      </p:sp>
      <p:graphicFrame>
        <p:nvGraphicFramePr>
          <p:cNvPr id="9" name="Tabelle 8">
            <a:extLst>
              <a:ext uri="{FF2B5EF4-FFF2-40B4-BE49-F238E27FC236}">
                <a16:creationId xmlns:a16="http://schemas.microsoft.com/office/drawing/2014/main" id="{93A5E1F2-78B6-5E42-978F-6D9CB029A5D4}"/>
              </a:ext>
            </a:extLst>
          </p:cNvPr>
          <p:cNvGraphicFramePr>
            <a:graphicFrameLocks noGrp="1"/>
          </p:cNvGraphicFramePr>
          <p:nvPr userDrawn="1">
            <p:extLst>
              <p:ext uri="{D42A27DB-BD31-4B8C-83A1-F6EECF244321}">
                <p14:modId xmlns:p14="http://schemas.microsoft.com/office/powerpoint/2010/main" val="443732571"/>
              </p:ext>
            </p:extLst>
          </p:nvPr>
        </p:nvGraphicFramePr>
        <p:xfrm>
          <a:off x="861551" y="993941"/>
          <a:ext cx="8866649" cy="5028911"/>
        </p:xfrm>
        <a:graphic>
          <a:graphicData uri="http://schemas.openxmlformats.org/drawingml/2006/table">
            <a:tbl>
              <a:tblPr firstRow="1" bandRow="1">
                <a:tableStyleId>{5C22544A-7EE6-4342-B048-85BDC9FD1C3A}</a:tableStyleId>
              </a:tblPr>
              <a:tblGrid>
                <a:gridCol w="1206234">
                  <a:extLst>
                    <a:ext uri="{9D8B030D-6E8A-4147-A177-3AD203B41FA5}">
                      <a16:colId xmlns:a16="http://schemas.microsoft.com/office/drawing/2014/main" val="3594147262"/>
                    </a:ext>
                  </a:extLst>
                </a:gridCol>
                <a:gridCol w="1172766">
                  <a:extLst>
                    <a:ext uri="{9D8B030D-6E8A-4147-A177-3AD203B41FA5}">
                      <a16:colId xmlns:a16="http://schemas.microsoft.com/office/drawing/2014/main" val="3393105426"/>
                    </a:ext>
                  </a:extLst>
                </a:gridCol>
                <a:gridCol w="1160291">
                  <a:extLst>
                    <a:ext uri="{9D8B030D-6E8A-4147-A177-3AD203B41FA5}">
                      <a16:colId xmlns:a16="http://schemas.microsoft.com/office/drawing/2014/main" val="168995253"/>
                    </a:ext>
                  </a:extLst>
                </a:gridCol>
                <a:gridCol w="960671">
                  <a:extLst>
                    <a:ext uri="{9D8B030D-6E8A-4147-A177-3AD203B41FA5}">
                      <a16:colId xmlns:a16="http://schemas.microsoft.com/office/drawing/2014/main" val="883357697"/>
                    </a:ext>
                  </a:extLst>
                </a:gridCol>
                <a:gridCol w="342443">
                  <a:extLst>
                    <a:ext uri="{9D8B030D-6E8A-4147-A177-3AD203B41FA5}">
                      <a16:colId xmlns:a16="http://schemas.microsoft.com/office/drawing/2014/main" val="2633778773"/>
                    </a:ext>
                  </a:extLst>
                </a:gridCol>
                <a:gridCol w="1416708">
                  <a:extLst>
                    <a:ext uri="{9D8B030D-6E8A-4147-A177-3AD203B41FA5}">
                      <a16:colId xmlns:a16="http://schemas.microsoft.com/office/drawing/2014/main" val="3966410220"/>
                    </a:ext>
                  </a:extLst>
                </a:gridCol>
                <a:gridCol w="1310006">
                  <a:extLst>
                    <a:ext uri="{9D8B030D-6E8A-4147-A177-3AD203B41FA5}">
                      <a16:colId xmlns:a16="http://schemas.microsoft.com/office/drawing/2014/main" val="3756670318"/>
                    </a:ext>
                  </a:extLst>
                </a:gridCol>
                <a:gridCol w="1297530">
                  <a:extLst>
                    <a:ext uri="{9D8B030D-6E8A-4147-A177-3AD203B41FA5}">
                      <a16:colId xmlns:a16="http://schemas.microsoft.com/office/drawing/2014/main" val="2163150983"/>
                    </a:ext>
                  </a:extLst>
                </a:gridCol>
              </a:tblGrid>
              <a:tr h="215764">
                <a:tc>
                  <a:txBody>
                    <a:bodyPr/>
                    <a:lstStyle/>
                    <a:p>
                      <a:r>
                        <a:rPr lang="de-DE" sz="1000" b="1" i="0" dirty="0">
                          <a:solidFill>
                            <a:srgbClr val="002060"/>
                          </a:solidFill>
                          <a:latin typeface="Open Sans Semibold" panose="020B0606030504020204" pitchFamily="34" charset="0"/>
                          <a:ea typeface="Open Sans Semibold" panose="020B0606030504020204" pitchFamily="34" charset="0"/>
                          <a:cs typeface="Open Sans Semibold" panose="020B0606030504020204" pitchFamily="34" charset="0"/>
                        </a:rPr>
                        <a:t>Semester</a:t>
                      </a:r>
                    </a:p>
                  </a:txBody>
                  <a:tcPr marL="70759" marR="70759" marT="35379" marB="35379">
                    <a:lnB w="12700" cap="flat" cmpd="sng" algn="ctr">
                      <a:solidFill>
                        <a:srgbClr val="00A900"/>
                      </a:solidFill>
                      <a:prstDash val="solid"/>
                      <a:round/>
                      <a:headEnd type="none" w="med" len="med"/>
                      <a:tailEnd type="none" w="med" len="med"/>
                    </a:lnB>
                    <a:solidFill>
                      <a:schemeClr val="bg1">
                        <a:lumMod val="95000"/>
                      </a:schemeClr>
                    </a:solidFill>
                  </a:tcPr>
                </a:tc>
                <a:tc>
                  <a:txBody>
                    <a:bodyPr/>
                    <a:lstStyle/>
                    <a:p>
                      <a:pPr algn="ctr"/>
                      <a:r>
                        <a:rPr lang="de-DE" sz="1000" b="1" i="0" dirty="0">
                          <a:solidFill>
                            <a:srgbClr val="002060"/>
                          </a:solidFill>
                          <a:latin typeface="Open Sans Semibold" panose="020B0606030504020204" pitchFamily="34" charset="0"/>
                          <a:ea typeface="Open Sans Semibold" panose="020B0606030504020204" pitchFamily="34" charset="0"/>
                          <a:cs typeface="Open Sans Semibold" panose="020B0606030504020204" pitchFamily="34" charset="0"/>
                        </a:rPr>
                        <a:t>1</a:t>
                      </a:r>
                    </a:p>
                  </a:txBody>
                  <a:tcPr marL="70759" marR="70759" marT="35379" marB="35379">
                    <a:lnB w="12700" cap="flat" cmpd="sng" algn="ctr">
                      <a:solidFill>
                        <a:srgbClr val="00A900"/>
                      </a:solidFill>
                      <a:prstDash val="solid"/>
                      <a:round/>
                      <a:headEnd type="none" w="med" len="med"/>
                      <a:tailEnd type="none" w="med" len="med"/>
                    </a:lnB>
                    <a:solidFill>
                      <a:schemeClr val="bg1">
                        <a:lumMod val="95000"/>
                      </a:schemeClr>
                    </a:solidFill>
                  </a:tcPr>
                </a:tc>
                <a:tc>
                  <a:txBody>
                    <a:bodyPr/>
                    <a:lstStyle/>
                    <a:p>
                      <a:pPr algn="ctr"/>
                      <a:r>
                        <a:rPr lang="de-DE" sz="1000" b="1" i="0" dirty="0">
                          <a:solidFill>
                            <a:srgbClr val="002060"/>
                          </a:solidFill>
                          <a:latin typeface="Open Sans Semibold" panose="020B0606030504020204" pitchFamily="34" charset="0"/>
                          <a:ea typeface="Open Sans Semibold" panose="020B0606030504020204" pitchFamily="34" charset="0"/>
                          <a:cs typeface="Open Sans Semibold" panose="020B0606030504020204" pitchFamily="34" charset="0"/>
                        </a:rPr>
                        <a:t>2</a:t>
                      </a:r>
                    </a:p>
                  </a:txBody>
                  <a:tcPr marL="70759" marR="70759" marT="35379" marB="35379">
                    <a:lnB w="12700" cap="flat" cmpd="sng" algn="ctr">
                      <a:solidFill>
                        <a:srgbClr val="00A900"/>
                      </a:solidFill>
                      <a:prstDash val="solid"/>
                      <a:round/>
                      <a:headEnd type="none" w="med" len="med"/>
                      <a:tailEnd type="none" w="med" len="med"/>
                    </a:lnB>
                    <a:solidFill>
                      <a:schemeClr val="bg1">
                        <a:lumMod val="95000"/>
                      </a:schemeClr>
                    </a:solidFill>
                  </a:tcPr>
                </a:tc>
                <a:tc>
                  <a:txBody>
                    <a:bodyPr/>
                    <a:lstStyle/>
                    <a:p>
                      <a:pPr algn="ctr"/>
                      <a:r>
                        <a:rPr lang="de-DE" sz="1000" b="1" i="0" dirty="0">
                          <a:solidFill>
                            <a:srgbClr val="002060"/>
                          </a:solidFill>
                          <a:latin typeface="Open Sans Semibold" panose="020B0606030504020204" pitchFamily="34" charset="0"/>
                          <a:ea typeface="Open Sans Semibold" panose="020B0606030504020204" pitchFamily="34" charset="0"/>
                          <a:cs typeface="Open Sans Semibold" panose="020B0606030504020204" pitchFamily="34" charset="0"/>
                        </a:rPr>
                        <a:t>3</a:t>
                      </a:r>
                    </a:p>
                  </a:txBody>
                  <a:tcPr marL="70759" marR="70759" marT="35379" marB="35379">
                    <a:lnB w="12700" cap="flat" cmpd="sng" algn="ctr">
                      <a:solidFill>
                        <a:srgbClr val="00A900"/>
                      </a:solidFill>
                      <a:prstDash val="solid"/>
                      <a:round/>
                      <a:headEnd type="none" w="med" len="med"/>
                      <a:tailEnd type="none" w="med" len="med"/>
                    </a:lnB>
                    <a:solidFill>
                      <a:schemeClr val="bg1">
                        <a:lumMod val="95000"/>
                      </a:schemeClr>
                    </a:solidFill>
                  </a:tcPr>
                </a:tc>
                <a:tc>
                  <a:txBody>
                    <a:bodyPr/>
                    <a:lstStyle/>
                    <a:p>
                      <a:pPr algn="ctr"/>
                      <a:r>
                        <a:rPr lang="de-DE" sz="1000" b="1" i="0" dirty="0">
                          <a:solidFill>
                            <a:srgbClr val="002060"/>
                          </a:solidFill>
                          <a:latin typeface="Open Sans Semibold" panose="020B0606030504020204" pitchFamily="34" charset="0"/>
                          <a:ea typeface="Open Sans Semibold" panose="020B0606030504020204" pitchFamily="34" charset="0"/>
                          <a:cs typeface="Open Sans Semibold" panose="020B0606030504020204" pitchFamily="34" charset="0"/>
                        </a:rPr>
                        <a:t>4</a:t>
                      </a:r>
                    </a:p>
                  </a:txBody>
                  <a:tcPr marL="70759" marR="70759" marT="35379" marB="35379">
                    <a:lnB w="12700" cap="flat" cmpd="sng" algn="ctr">
                      <a:solidFill>
                        <a:srgbClr val="0070C0"/>
                      </a:solidFill>
                      <a:prstDash val="solid"/>
                      <a:round/>
                      <a:headEnd type="none" w="med" len="med"/>
                      <a:tailEnd type="none" w="med" len="med"/>
                    </a:lnB>
                    <a:solidFill>
                      <a:schemeClr val="bg1">
                        <a:lumMod val="95000"/>
                      </a:schemeClr>
                    </a:solidFill>
                  </a:tcPr>
                </a:tc>
                <a:tc>
                  <a:txBody>
                    <a:bodyPr/>
                    <a:lstStyle/>
                    <a:p>
                      <a:pPr algn="ctr"/>
                      <a:r>
                        <a:rPr lang="de-DE" sz="1000" b="1" i="0" dirty="0">
                          <a:solidFill>
                            <a:srgbClr val="002060"/>
                          </a:solidFill>
                          <a:latin typeface="Open Sans Semibold" panose="020B0606030504020204" pitchFamily="34" charset="0"/>
                          <a:ea typeface="Open Sans Semibold" panose="020B0606030504020204" pitchFamily="34" charset="0"/>
                          <a:cs typeface="Open Sans Semibold" panose="020B0606030504020204" pitchFamily="34" charset="0"/>
                        </a:rPr>
                        <a:t>5</a:t>
                      </a:r>
                    </a:p>
                  </a:txBody>
                  <a:tcPr marL="70759" marR="70759" marT="35379" marB="35379">
                    <a:lnB w="12700" cap="flat" cmpd="sng" algn="ctr">
                      <a:solidFill>
                        <a:srgbClr val="00A900"/>
                      </a:solidFill>
                      <a:prstDash val="solid"/>
                      <a:round/>
                      <a:headEnd type="none" w="med" len="med"/>
                      <a:tailEnd type="none" w="med" len="med"/>
                    </a:lnB>
                    <a:solidFill>
                      <a:schemeClr val="bg1">
                        <a:lumMod val="95000"/>
                      </a:schemeClr>
                    </a:solidFill>
                  </a:tcPr>
                </a:tc>
                <a:tc>
                  <a:txBody>
                    <a:bodyPr/>
                    <a:lstStyle/>
                    <a:p>
                      <a:pPr algn="ctr"/>
                      <a:r>
                        <a:rPr lang="de-DE" sz="1000" b="1" i="0" dirty="0">
                          <a:solidFill>
                            <a:srgbClr val="002060"/>
                          </a:solidFill>
                          <a:latin typeface="Open Sans Semibold" panose="020B0606030504020204" pitchFamily="34" charset="0"/>
                          <a:ea typeface="Open Sans Semibold" panose="020B0606030504020204" pitchFamily="34" charset="0"/>
                          <a:cs typeface="Open Sans Semibold" panose="020B0606030504020204" pitchFamily="34" charset="0"/>
                        </a:rPr>
                        <a:t>6</a:t>
                      </a:r>
                    </a:p>
                  </a:txBody>
                  <a:tcPr marL="70759" marR="70759" marT="35379" marB="35379">
                    <a:lnB w="12700" cap="flat" cmpd="sng" algn="ctr">
                      <a:solidFill>
                        <a:srgbClr val="00A900"/>
                      </a:solidFill>
                      <a:prstDash val="solid"/>
                      <a:round/>
                      <a:headEnd type="none" w="med" len="med"/>
                      <a:tailEnd type="none" w="med" len="med"/>
                    </a:lnB>
                    <a:solidFill>
                      <a:schemeClr val="bg1">
                        <a:lumMod val="95000"/>
                      </a:schemeClr>
                    </a:solidFill>
                  </a:tcPr>
                </a:tc>
                <a:tc>
                  <a:txBody>
                    <a:bodyPr/>
                    <a:lstStyle/>
                    <a:p>
                      <a:pPr algn="ctr"/>
                      <a:r>
                        <a:rPr lang="de-DE" sz="1000" b="1" i="0" dirty="0">
                          <a:solidFill>
                            <a:srgbClr val="002060"/>
                          </a:solidFill>
                          <a:latin typeface="Open Sans Semibold" panose="020B0606030504020204" pitchFamily="34" charset="0"/>
                          <a:ea typeface="Open Sans Semibold" panose="020B0606030504020204" pitchFamily="34" charset="0"/>
                          <a:cs typeface="Open Sans Semibold" panose="020B0606030504020204" pitchFamily="34" charset="0"/>
                        </a:rPr>
                        <a:t>7</a:t>
                      </a:r>
                    </a:p>
                  </a:txBody>
                  <a:tcPr marL="70759" marR="70759" marT="35379" marB="35379">
                    <a:lnB w="12700" cap="flat" cmpd="sng" algn="ctr">
                      <a:solidFill>
                        <a:srgbClr val="00A9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63073397"/>
                  </a:ext>
                </a:extLst>
              </a:tr>
              <a:tr h="878949">
                <a:tc>
                  <a:txBody>
                    <a:bodyPr/>
                    <a:lstStyle/>
                    <a:p>
                      <a:r>
                        <a:rPr lang="de-DE" sz="1000" b="0" i="0" dirty="0">
                          <a:solidFill>
                            <a:schemeClr val="accent6"/>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Landschaftsplanung</a:t>
                      </a:r>
                    </a:p>
                  </a:txBody>
                  <a:tcPr marL="70759" marR="70759" marT="35379" marB="35379">
                    <a:lnT w="12700" cap="flat" cmpd="sng" algn="ctr">
                      <a:solidFill>
                        <a:srgbClr val="00A900"/>
                      </a:solidFill>
                      <a:prstDash val="solid"/>
                      <a:round/>
                      <a:headEnd type="none" w="med" len="med"/>
                      <a:tailEnd type="none" w="med" len="med"/>
                    </a:lnT>
                    <a:lnB w="12700" cap="flat" cmpd="sng" algn="ctr">
                      <a:solidFill>
                        <a:srgbClr val="00A900"/>
                      </a:solidFill>
                      <a:prstDash val="solid"/>
                      <a:round/>
                      <a:headEnd type="none" w="med" len="med"/>
                      <a:tailEnd type="none" w="med" len="med"/>
                    </a:lnB>
                    <a:solidFill>
                      <a:schemeClr val="bg1"/>
                    </a:solidFill>
                  </a:tcPr>
                </a:tc>
                <a:tc>
                  <a:txBody>
                    <a:bodyPr/>
                    <a:lstStyle/>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Grundlagen, Aufgaben,</a:t>
                      </a:r>
                    </a:p>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Methoden,</a:t>
                      </a:r>
                    </a:p>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Instrumente</a:t>
                      </a:r>
                    </a:p>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rgbClr val="00A900"/>
                      </a:solidFill>
                      <a:prstDash val="solid"/>
                      <a:round/>
                      <a:headEnd type="none" w="med" len="med"/>
                      <a:tailEnd type="none" w="med" len="med"/>
                    </a:lnT>
                    <a:lnB w="12700" cap="flat" cmpd="sng" algn="ctr">
                      <a:solidFill>
                        <a:srgbClr val="00A900"/>
                      </a:solidFill>
                      <a:prstDash val="solid"/>
                      <a:round/>
                      <a:headEnd type="none" w="med" len="med"/>
                      <a:tailEnd type="none" w="med" len="med"/>
                    </a:lnB>
                    <a:solidFill>
                      <a:schemeClr val="bg1"/>
                    </a:solidFill>
                  </a:tcPr>
                </a:tc>
                <a:tc>
                  <a:txBody>
                    <a:bodyPr/>
                    <a:lstStyle/>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Landschaftsanalyse</a:t>
                      </a:r>
                    </a:p>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und Bewertung</a:t>
                      </a:r>
                    </a:p>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rgbClr val="00A900"/>
                      </a:solidFill>
                      <a:prstDash val="solid"/>
                      <a:round/>
                      <a:headEnd type="none" w="med" len="med"/>
                      <a:tailEnd type="none" w="med" len="med"/>
                    </a:lnT>
                    <a:lnB w="12700" cap="flat" cmpd="sng" algn="ctr">
                      <a:solidFill>
                        <a:srgbClr val="00A900"/>
                      </a:solidFill>
                      <a:prstDash val="solid"/>
                      <a:round/>
                      <a:headEnd type="none" w="med" len="med"/>
                      <a:tailEnd type="none" w="med" len="med"/>
                    </a:lnB>
                    <a:solidFill>
                      <a:schemeClr val="bg1"/>
                    </a:solidFill>
                  </a:tcPr>
                </a:tc>
                <a:tc>
                  <a:txBody>
                    <a:bodyPr/>
                    <a:lstStyle/>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Grünordnungsplan, Umweltprüfung,</a:t>
                      </a:r>
                    </a:p>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Tierökologie</a:t>
                      </a:r>
                    </a:p>
                    <a:p>
                      <a:endPar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rgbClr val="00A900"/>
                      </a:solidFill>
                      <a:prstDash val="solid"/>
                      <a:round/>
                      <a:headEnd type="none" w="med" len="med"/>
                      <a:tailEnd type="none" w="med" len="med"/>
                    </a:lnT>
                    <a:lnB w="12700" cap="flat" cmpd="sng" algn="ctr">
                      <a:solidFill>
                        <a:srgbClr val="00A900"/>
                      </a:solidFill>
                      <a:prstDash val="solid"/>
                      <a:round/>
                      <a:headEnd type="none" w="med" len="med"/>
                      <a:tailEnd type="none" w="med" len="med"/>
                    </a:lnB>
                    <a:solidFill>
                      <a:schemeClr val="bg1"/>
                    </a:solidFill>
                  </a:tcPr>
                </a:tc>
                <a:tc rowSpan="5">
                  <a:txBody>
                    <a:bodyPr/>
                    <a:lstStyle/>
                    <a:p>
                      <a:pPr algn="ctr"/>
                      <a:r>
                        <a:rPr lang="de-DE" sz="1000" b="1" i="0" dirty="0">
                          <a:solidFill>
                            <a:srgbClr val="002060"/>
                          </a:solidFill>
                          <a:latin typeface="Open Sans Semibold" panose="020B0606030504020204" pitchFamily="34" charset="0"/>
                          <a:ea typeface="Open Sans Semibold" panose="020B0606030504020204" pitchFamily="34" charset="0"/>
                          <a:cs typeface="Open Sans Semibold" panose="020B0606030504020204" pitchFamily="34" charset="0"/>
                        </a:rPr>
                        <a:t>Praktisches Studiensemester</a:t>
                      </a:r>
                    </a:p>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9094" marR="79094" marT="39547" marB="39547" vert="vert270">
                    <a:lnT w="12700" cap="flat" cmpd="sng" algn="ctr">
                      <a:solidFill>
                        <a:srgbClr val="0070C0"/>
                      </a:solidFill>
                      <a:prstDash val="solid"/>
                      <a:round/>
                      <a:headEnd type="none" w="med" len="med"/>
                      <a:tailEnd type="none" w="med" len="med"/>
                    </a:lnT>
                    <a:solidFill>
                      <a:schemeClr val="bg1">
                        <a:lumMod val="95000"/>
                      </a:schemeClr>
                    </a:solidFill>
                  </a:tcPr>
                </a:tc>
                <a:tc>
                  <a:txBody>
                    <a:bodyPr/>
                    <a:lstStyle/>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Eingriffsregelung und</a:t>
                      </a:r>
                    </a:p>
                    <a:p>
                      <a:r>
                        <a:rPr lang="de-DE" sz="1000" b="0" i="0" dirty="0" err="1">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ökokonto</a:t>
                      </a:r>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 </a:t>
                      </a:r>
                      <a:r>
                        <a:rPr lang="de-DE" sz="1000" b="0" i="0" dirty="0" err="1">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Gewässerent-wicklungsplanung</a:t>
                      </a:r>
                      <a:endPar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rgbClr val="00A900"/>
                      </a:solidFill>
                      <a:prstDash val="solid"/>
                      <a:round/>
                      <a:headEnd type="none" w="med" len="med"/>
                      <a:tailEnd type="none" w="med" len="med"/>
                    </a:lnT>
                    <a:lnB w="12700" cap="flat" cmpd="sng" algn="ctr">
                      <a:solidFill>
                        <a:srgbClr val="00A900"/>
                      </a:solidFill>
                      <a:prstDash val="solid"/>
                      <a:round/>
                      <a:headEnd type="none" w="med" len="med"/>
                      <a:tailEnd type="none" w="med" len="med"/>
                    </a:lnB>
                    <a:solidFill>
                      <a:schemeClr val="bg1"/>
                    </a:solidFill>
                  </a:tcPr>
                </a:tc>
                <a:tc>
                  <a:txBody>
                    <a:bodyPr/>
                    <a:lstStyle/>
                    <a:p>
                      <a:r>
                        <a:rPr lang="de-DE" sz="1000" b="0" i="0" dirty="0" err="1">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Umweltverträg-lichkeitsstudie</a:t>
                      </a:r>
                      <a:endPar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p>
                      <a:endPar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rgbClr val="00A900"/>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Landschaftsplan</a:t>
                      </a:r>
                    </a:p>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rgbClr val="00A900"/>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91201335"/>
                  </a:ext>
                </a:extLst>
              </a:tr>
              <a:tr h="878949">
                <a:tc>
                  <a:txBody>
                    <a:bodyPr/>
                    <a:lstStyle/>
                    <a:p>
                      <a:r>
                        <a:rPr lang="de-DE" sz="1000" b="0" i="0" dirty="0">
                          <a:solidFill>
                            <a:schemeClr val="accent6"/>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Naturschutz</a:t>
                      </a:r>
                    </a:p>
                  </a:txBody>
                  <a:tcPr marL="70759" marR="70759" marT="35379" marB="35379">
                    <a:lnT w="12700" cap="flat" cmpd="sng" algn="ctr">
                      <a:solidFill>
                        <a:srgbClr val="00A900"/>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Ökologie, Landschafts-,</a:t>
                      </a:r>
                    </a:p>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Stadt-, und</a:t>
                      </a:r>
                    </a:p>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Pflanzenökologie</a:t>
                      </a:r>
                    </a:p>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rgbClr val="00A900"/>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Grundlagen</a:t>
                      </a:r>
                    </a:p>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Vegetationskunde +</a:t>
                      </a:r>
                    </a:p>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Pflanzenbestimmung</a:t>
                      </a:r>
                    </a:p>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rgbClr val="00A900"/>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Pflege und Entwicklung,</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Tierökologische</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Grundlagen</a:t>
                      </a:r>
                    </a:p>
                    <a:p>
                      <a:endPar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rgbClr val="00A900"/>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vMerge="1">
                  <a:txBody>
                    <a:bodyPr/>
                    <a:lstStyle/>
                    <a:p>
                      <a:endParaRPr lang="de-DE" sz="1200" b="0" i="0" dirty="0">
                        <a:latin typeface="Arial Narrow" panose="020B0604020202020204" pitchFamily="34" charset="0"/>
                        <a:cs typeface="Arial Narrow" panose="020B0604020202020204" pitchFamily="34" charset="0"/>
                      </a:endParaRPr>
                    </a:p>
                  </a:txBody>
                  <a:tcPr vert="vert270">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Strategien und Umsetzung,</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Artenschutz,</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Landschaft und</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Nutzung</a:t>
                      </a:r>
                    </a:p>
                  </a:txBody>
                  <a:tcPr marL="70759" marR="70759" marT="35379" marB="35379">
                    <a:lnT w="12700" cap="flat" cmpd="sng" algn="ctr">
                      <a:solidFill>
                        <a:srgbClr val="00A900"/>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55020587"/>
                  </a:ext>
                </a:extLst>
              </a:tr>
              <a:tr h="608503">
                <a:tc>
                  <a:txBody>
                    <a:bodyPr/>
                    <a:lstStyle/>
                    <a:p>
                      <a:r>
                        <a:rPr lang="de-DE" sz="1000" b="0" i="0" kern="1200" dirty="0" err="1">
                          <a:solidFill>
                            <a:schemeClr val="accent2"/>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Natürl</a:t>
                      </a:r>
                      <a:r>
                        <a:rPr lang="de-DE" sz="1000" b="0" i="0" kern="1200" dirty="0">
                          <a:solidFill>
                            <a:schemeClr val="accent2"/>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 Grundlagen + Landschaftspflege und -bau</a:t>
                      </a:r>
                    </a:p>
                  </a:txBody>
                  <a:tcPr marL="70759" marR="70759" marT="35379" marB="35379">
                    <a:lnT w="12700" cap="flat" cmpd="sng" algn="ctr">
                      <a:solidFill>
                        <a:schemeClr val="accent2"/>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Naturwissenschaften</a:t>
                      </a:r>
                    </a:p>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Geowissenschaften</a:t>
                      </a:r>
                    </a:p>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chemeClr val="accent2"/>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Standortkunde +</a:t>
                      </a:r>
                    </a:p>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Standortkartierung</a:t>
                      </a:r>
                    </a:p>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chemeClr val="accent2"/>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vMerge="1">
                  <a:txBody>
                    <a:bodyPr/>
                    <a:lstStyle/>
                    <a:p>
                      <a:endParaRPr lang="de-DE" sz="1200" b="0" i="0" dirty="0">
                        <a:latin typeface="Arial Narrow" panose="020B0604020202020204" pitchFamily="34" charset="0"/>
                        <a:cs typeface="Arial Narrow" panose="020B0604020202020204" pitchFamily="34" charset="0"/>
                      </a:endParaRPr>
                    </a:p>
                  </a:txBody>
                  <a:tcPr vert="vert270">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Landschaftspflege,</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Unterhalt, Kalkulation</a:t>
                      </a:r>
                    </a:p>
                  </a:txBody>
                  <a:tcPr marL="70759" marR="70759" marT="35379" marB="35379">
                    <a:lnT w="12700" cap="flat" cmpd="sng" algn="ctr">
                      <a:solidFill>
                        <a:schemeClr val="accent2"/>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Ingenieurbiologie</a:t>
                      </a:r>
                    </a:p>
                    <a:p>
                      <a:endPar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41404697"/>
                  </a:ext>
                </a:extLst>
              </a:tr>
              <a:tr h="11493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i="0" kern="1200" dirty="0">
                          <a:solidFill>
                            <a:srgbClr val="FF0000"/>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Techniken</a:t>
                      </a:r>
                    </a:p>
                  </a:txBody>
                  <a:tcPr marL="70759" marR="70759" marT="35379" marB="35379">
                    <a:lnT w="12700" cap="flat" cmpd="sng" algn="ctr">
                      <a:solidFill>
                        <a:srgbClr val="FF000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EDV + GIS I</a:t>
                      </a:r>
                    </a:p>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rgbClr val="FF0000"/>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a:txBody>
                    <a:bodyPr/>
                    <a:lstStyle/>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CAD, GIS II Karten- &amp; Luftbildkunde, Recherche, Statistik</a:t>
                      </a:r>
                    </a:p>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rgbClr val="FF0000"/>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solidFill>
                  </a:tcPr>
                </a:tc>
                <a:tc>
                  <a:txBody>
                    <a:bodyPr/>
                    <a:lstStyle/>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Konzeptionelles</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Entwerfen, Bildbearbeitung,</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Texten, Rhetorik</a:t>
                      </a:r>
                    </a:p>
                    <a:p>
                      <a:endPar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chemeClr val="bg1">
                          <a:lumMod val="95000"/>
                        </a:schemeClr>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solidFill>
                  </a:tcPr>
                </a:tc>
                <a:tc vMerge="1">
                  <a:txBody>
                    <a:bodyPr/>
                    <a:lstStyle/>
                    <a:p>
                      <a:endParaRPr lang="de-DE" sz="1200" b="0" i="0" dirty="0">
                        <a:latin typeface="Arial Narrow" panose="020B0604020202020204" pitchFamily="34" charset="0"/>
                        <a:cs typeface="Arial Narrow" panose="020B0604020202020204" pitchFamily="34" charset="0"/>
                      </a:endParaRPr>
                    </a:p>
                  </a:txBody>
                  <a:tcPr vert="vert270">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bg1">
                        <a:lumMod val="95000"/>
                      </a:schemeClr>
                    </a:solidFill>
                  </a:tcPr>
                </a:tc>
                <a:tc>
                  <a:txBody>
                    <a:bodyPr/>
                    <a:lstStyle/>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chemeClr val="bg1">
                          <a:lumMod val="95000"/>
                        </a:schemeClr>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95000"/>
                      </a:schemeClr>
                    </a:solidFill>
                  </a:tcPr>
                </a:tc>
                <a:tc>
                  <a:txBody>
                    <a:bodyPr/>
                    <a:lstStyle/>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chemeClr val="bg1">
                          <a:lumMod val="95000"/>
                        </a:schemeClr>
                      </a:solidFill>
                      <a:prstDash val="solid"/>
                      <a:round/>
                      <a:headEnd type="none" w="med" len="med"/>
                      <a:tailEnd type="none" w="med" len="med"/>
                    </a:lnT>
                    <a:lnB w="12700" cap="flat" cmpd="sng" algn="ctr">
                      <a:solidFill>
                        <a:srgbClr val="7030A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73717453"/>
                  </a:ext>
                </a:extLst>
              </a:tr>
              <a:tr h="1230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i="0" kern="1200" dirty="0" err="1">
                          <a:solidFill>
                            <a:srgbClr val="7030A0"/>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Interdisziplineres</a:t>
                      </a:r>
                      <a:r>
                        <a:rPr lang="de-DE" sz="1000" b="0" i="0" kern="1200" dirty="0">
                          <a:solidFill>
                            <a:srgbClr val="7030A0"/>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 Lernen, Wahlpflichtmodule</a:t>
                      </a:r>
                    </a:p>
                  </a:txBody>
                  <a:tcPr marL="70759" marR="70759" marT="35379" marB="35379">
                    <a:lnT w="12700" cap="flat" cmpd="sng" algn="ctr">
                      <a:solidFill>
                        <a:srgbClr val="7030A0"/>
                      </a:solidFill>
                      <a:prstDash val="solid"/>
                      <a:round/>
                      <a:headEnd type="none" w="med" len="med"/>
                      <a:tailEnd type="none" w="med" len="med"/>
                    </a:lnT>
                    <a:solidFill>
                      <a:schemeClr val="bg1"/>
                    </a:solidFill>
                  </a:tcPr>
                </a:tc>
                <a:tc>
                  <a:txBody>
                    <a:bodyPr/>
                    <a:lstStyle/>
                    <a:p>
                      <a:r>
                        <a:rPr lang="de-DE" sz="1000" b="0" i="0" kern="1200" dirty="0">
                          <a:solidFill>
                            <a:schemeClr val="bg1">
                              <a:lumMod val="50000"/>
                            </a:schemeClr>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Freiraum und Gesellschaft, Ästhetik der Landschaft, Freiraumgestaltung</a:t>
                      </a:r>
                    </a:p>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rgbClr val="7030A0"/>
                      </a:solidFill>
                      <a:prstDash val="solid"/>
                      <a:round/>
                      <a:headEnd type="none" w="med" len="med"/>
                      <a:tailEnd type="none" w="med" len="med"/>
                    </a:lnT>
                    <a:solidFill>
                      <a:schemeClr val="bg1"/>
                    </a:solidFill>
                  </a:tcPr>
                </a:tc>
                <a:tc>
                  <a:txBody>
                    <a:bodyPr/>
                    <a:lstStyle/>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chemeClr val="bg1">
                          <a:lumMod val="95000"/>
                        </a:schemeClr>
                      </a:solidFill>
                      <a:prstDash val="solid"/>
                      <a:round/>
                      <a:headEnd type="none" w="med" len="med"/>
                      <a:tailEnd type="none" w="med" len="med"/>
                    </a:lnT>
                    <a:solidFill>
                      <a:schemeClr val="bg1">
                        <a:lumMod val="95000"/>
                      </a:schemeClr>
                    </a:solidFill>
                  </a:tcPr>
                </a:tc>
                <a:tc>
                  <a:txBody>
                    <a:bodyPr/>
                    <a:lstStyle/>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Siedlungs-geschichte,</a:t>
                      </a:r>
                    </a:p>
                    <a:p>
                      <a:r>
                        <a:rPr lang="de-DE" sz="1000" b="0" i="0" dirty="0" err="1">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Stadtheorie</a:t>
                      </a:r>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 + Urbanistik,</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Planungsrecht</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Naturschutz- u.</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Umweltrecht</a:t>
                      </a:r>
                    </a:p>
                    <a:p>
                      <a:endPar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rgbClr val="7030A0"/>
                      </a:solidFill>
                      <a:prstDash val="solid"/>
                      <a:round/>
                      <a:headEnd type="none" w="med" len="med"/>
                      <a:tailEnd type="none" w="med" len="med"/>
                    </a:lnT>
                    <a:solidFill>
                      <a:schemeClr val="bg1"/>
                    </a:solidFill>
                  </a:tcPr>
                </a:tc>
                <a:tc vMerge="1">
                  <a:txBody>
                    <a:bodyPr/>
                    <a:lstStyle/>
                    <a:p>
                      <a:endParaRPr lang="de-DE" sz="1200" b="0" i="0" dirty="0">
                        <a:latin typeface="Arial Narrow" panose="020B0604020202020204" pitchFamily="34" charset="0"/>
                        <a:cs typeface="Arial Narrow" panose="020B0604020202020204" pitchFamily="34" charset="0"/>
                      </a:endParaRPr>
                    </a:p>
                  </a:txBody>
                  <a:tcPr vert="vert270">
                    <a:lnT w="12700" cap="flat" cmpd="sng" algn="ctr">
                      <a:solidFill>
                        <a:schemeClr val="bg1">
                          <a:lumMod val="95000"/>
                        </a:schemeClr>
                      </a:solidFill>
                      <a:prstDash val="solid"/>
                      <a:round/>
                      <a:headEnd type="none" w="med" len="med"/>
                      <a:tailEnd type="none" w="med" len="med"/>
                    </a:lnT>
                    <a:solidFill>
                      <a:schemeClr val="bg1">
                        <a:lumMod val="95000"/>
                      </a:schemeClr>
                    </a:solidFill>
                  </a:tcPr>
                </a:tc>
                <a:tc>
                  <a:txBody>
                    <a:bodyPr/>
                    <a:lstStyle/>
                    <a:p>
                      <a:endParaRPr lang="de-DE" sz="1000" b="0" i="0" dirty="0">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chemeClr val="bg1">
                          <a:lumMod val="95000"/>
                        </a:schemeClr>
                      </a:solidFill>
                      <a:prstDash val="solid"/>
                      <a:round/>
                      <a:headEnd type="none" w="med" len="med"/>
                      <a:tailEnd type="none" w="med" len="med"/>
                    </a:lnT>
                    <a:solidFill>
                      <a:schemeClr val="bg1">
                        <a:lumMod val="95000"/>
                      </a:schemeClr>
                    </a:solidFill>
                  </a:tcPr>
                </a:tc>
                <a:tc>
                  <a:txBody>
                    <a:bodyPr/>
                    <a:lstStyle/>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Aktuelle + internationale</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Aspekte der</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Planung</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Wahlpflichtmodul</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1–3</a:t>
                      </a:r>
                    </a:p>
                    <a:p>
                      <a:endPar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rgbClr val="7030A0"/>
                      </a:solidFill>
                      <a:prstDash val="solid"/>
                      <a:round/>
                      <a:headEnd type="none" w="med" len="med"/>
                      <a:tailEnd type="none" w="med" len="med"/>
                    </a:lnT>
                    <a:solidFill>
                      <a:schemeClr val="bg1"/>
                    </a:solidFill>
                  </a:tcPr>
                </a:tc>
                <a:tc>
                  <a:txBody>
                    <a:bodyPr/>
                    <a:lstStyle/>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Nachhaltige</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Raumentwicklung</a:t>
                      </a:r>
                    </a:p>
                    <a:p>
                      <a:endPar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Wahlpflichtmodul</a:t>
                      </a:r>
                    </a:p>
                    <a:p>
                      <a:r>
                        <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4</a:t>
                      </a:r>
                    </a:p>
                    <a:p>
                      <a:endParaRPr lang="de-DE" sz="1000" b="0" i="0" dirty="0">
                        <a:solidFill>
                          <a:schemeClr val="bg1">
                            <a:lumMod val="50000"/>
                          </a:schemeClr>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a:txBody>
                  <a:tcPr marL="70759" marR="70759" marT="35379" marB="35379">
                    <a:lnT w="12700" cap="flat" cmpd="sng" algn="ctr">
                      <a:solidFill>
                        <a:srgbClr val="7030A0"/>
                      </a:solidFill>
                      <a:prstDash val="solid"/>
                      <a:round/>
                      <a:headEnd type="none" w="med" len="med"/>
                      <a:tailEnd type="none" w="med" len="med"/>
                    </a:lnT>
                    <a:solidFill>
                      <a:schemeClr val="bg1"/>
                    </a:solidFill>
                  </a:tcPr>
                </a:tc>
                <a:extLst>
                  <a:ext uri="{0D108BD9-81ED-4DB2-BD59-A6C34878D82A}">
                    <a16:rowId xmlns:a16="http://schemas.microsoft.com/office/drawing/2014/main" val="3891313"/>
                  </a:ext>
                </a:extLst>
              </a:tr>
            </a:tbl>
          </a:graphicData>
        </a:graphic>
      </p:graphicFrame>
    </p:spTree>
    <p:extLst>
      <p:ext uri="{BB962C8B-B14F-4D97-AF65-F5344CB8AC3E}">
        <p14:creationId xmlns:p14="http://schemas.microsoft.com/office/powerpoint/2010/main" val="543596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block_3_Bild">
    <p:spTree>
      <p:nvGrpSpPr>
        <p:cNvPr id="1" name=""/>
        <p:cNvGrpSpPr/>
        <p:nvPr/>
      </p:nvGrpSpPr>
      <p:grpSpPr>
        <a:xfrm>
          <a:off x="0" y="0"/>
          <a:ext cx="0" cy="0"/>
          <a:chOff x="0" y="0"/>
          <a:chExt cx="0" cy="0"/>
        </a:xfrm>
      </p:grpSpPr>
      <p:sp>
        <p:nvSpPr>
          <p:cNvPr id="19" name="Inhaltsplatzhalter 9">
            <a:extLst>
              <a:ext uri="{FF2B5EF4-FFF2-40B4-BE49-F238E27FC236}">
                <a16:creationId xmlns:a16="http://schemas.microsoft.com/office/drawing/2014/main" id="{B8060C65-DC63-C242-98A7-6208A5AA8D19}"/>
              </a:ext>
            </a:extLst>
          </p:cNvPr>
          <p:cNvSpPr>
            <a:spLocks noGrp="1"/>
          </p:cNvSpPr>
          <p:nvPr>
            <p:ph sz="quarter" idx="16" hasCustomPrompt="1"/>
          </p:nvPr>
        </p:nvSpPr>
        <p:spPr>
          <a:xfrm>
            <a:off x="3455600" y="2640396"/>
            <a:ext cx="2552699" cy="3238239"/>
          </a:xfrm>
        </p:spPr>
        <p:txBody>
          <a:bodyPr>
            <a:normAutofit/>
          </a:bodyPr>
          <a:lstStyle>
            <a:lvl1pPr marL="0" indent="0">
              <a:buNone/>
              <a:defRPr sz="1400" b="0" i="0">
                <a:solidFill>
                  <a:srgbClr val="000000"/>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Text</a:t>
            </a:r>
          </a:p>
        </p:txBody>
      </p:sp>
      <p:sp>
        <p:nvSpPr>
          <p:cNvPr id="20" name="Inhaltsplatzhalter 9">
            <a:extLst>
              <a:ext uri="{FF2B5EF4-FFF2-40B4-BE49-F238E27FC236}">
                <a16:creationId xmlns:a16="http://schemas.microsoft.com/office/drawing/2014/main" id="{FFBA0FC7-D37F-9C4C-976D-168031BD50D6}"/>
              </a:ext>
            </a:extLst>
          </p:cNvPr>
          <p:cNvSpPr>
            <a:spLocks noGrp="1"/>
          </p:cNvSpPr>
          <p:nvPr>
            <p:ph sz="quarter" idx="17" hasCustomPrompt="1"/>
          </p:nvPr>
        </p:nvSpPr>
        <p:spPr>
          <a:xfrm>
            <a:off x="674306" y="2643025"/>
            <a:ext cx="2552699" cy="3238239"/>
          </a:xfrm>
        </p:spPr>
        <p:txBody>
          <a:bodyPr>
            <a:normAutofit/>
          </a:bodyPr>
          <a:lstStyle>
            <a:lvl1pPr marL="0" indent="0">
              <a:buNone/>
              <a:defRPr sz="1400" b="0" i="0">
                <a:solidFill>
                  <a:srgbClr val="000000"/>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Text</a:t>
            </a:r>
          </a:p>
        </p:txBody>
      </p:sp>
      <p:sp>
        <p:nvSpPr>
          <p:cNvPr id="11" name="Titel 1">
            <a:extLst>
              <a:ext uri="{FF2B5EF4-FFF2-40B4-BE49-F238E27FC236}">
                <a16:creationId xmlns:a16="http://schemas.microsoft.com/office/drawing/2014/main" id="{C5F7FCAF-702C-5741-933D-C9082E8F0FB6}"/>
              </a:ext>
            </a:extLst>
          </p:cNvPr>
          <p:cNvSpPr>
            <a:spLocks noGrp="1"/>
          </p:cNvSpPr>
          <p:nvPr>
            <p:ph type="title" hasCustomPrompt="1"/>
          </p:nvPr>
        </p:nvSpPr>
        <p:spPr>
          <a:xfrm>
            <a:off x="674306" y="441784"/>
            <a:ext cx="5333993" cy="1345868"/>
          </a:xfrm>
        </p:spPr>
        <p:txBody>
          <a:bodyPr/>
          <a:lstStyle>
            <a:lvl1pPr>
              <a:defRPr b="0" i="0">
                <a:solidFill>
                  <a:srgbClr val="102045"/>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r>
              <a:rPr lang="de-DE" dirty="0"/>
              <a:t>Headline H1</a:t>
            </a:r>
          </a:p>
        </p:txBody>
      </p:sp>
      <p:sp>
        <p:nvSpPr>
          <p:cNvPr id="12" name="Inhaltsplatzhalter 9">
            <a:extLst>
              <a:ext uri="{FF2B5EF4-FFF2-40B4-BE49-F238E27FC236}">
                <a16:creationId xmlns:a16="http://schemas.microsoft.com/office/drawing/2014/main" id="{51D55168-3CCA-8D47-A835-9711CD57D6B5}"/>
              </a:ext>
            </a:extLst>
          </p:cNvPr>
          <p:cNvSpPr>
            <a:spLocks noGrp="1"/>
          </p:cNvSpPr>
          <p:nvPr>
            <p:ph sz="quarter" idx="13" hasCustomPrompt="1"/>
          </p:nvPr>
        </p:nvSpPr>
        <p:spPr>
          <a:xfrm>
            <a:off x="674305" y="2043536"/>
            <a:ext cx="5333993" cy="599489"/>
          </a:xfrm>
        </p:spPr>
        <p:txBody>
          <a:bodyPr>
            <a:normAutofit/>
          </a:bodyPr>
          <a:lstStyle>
            <a:lvl1pPr marL="0" indent="0">
              <a:buNone/>
              <a:defRPr sz="2500" b="1" i="0">
                <a:solidFill>
                  <a:schemeClr val="tx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Headline H2</a:t>
            </a:r>
          </a:p>
        </p:txBody>
      </p:sp>
      <p:sp>
        <p:nvSpPr>
          <p:cNvPr id="3" name="Bildplatzhalter 2">
            <a:extLst>
              <a:ext uri="{FF2B5EF4-FFF2-40B4-BE49-F238E27FC236}">
                <a16:creationId xmlns:a16="http://schemas.microsoft.com/office/drawing/2014/main" id="{A458B8E8-34BF-1847-88F4-67C0C85D91D7}"/>
              </a:ext>
            </a:extLst>
          </p:cNvPr>
          <p:cNvSpPr>
            <a:spLocks noGrp="1"/>
          </p:cNvSpPr>
          <p:nvPr>
            <p:ph type="pic" sz="quarter" idx="22"/>
          </p:nvPr>
        </p:nvSpPr>
        <p:spPr>
          <a:xfrm>
            <a:off x="6227948" y="441784"/>
            <a:ext cx="5468752" cy="5436729"/>
          </a:xfrm>
          <a:effectLst>
            <a:outerShdw blurRad="50800" dist="38100" algn="l" rotWithShape="0">
              <a:prstClr val="black">
                <a:alpha val="40000"/>
              </a:prstClr>
            </a:outerShdw>
          </a:effectLst>
        </p:spPr>
        <p:txBody>
          <a:bodyPr/>
          <a:lstStyle>
            <a:lvl1pPr marL="0" indent="0">
              <a:buNone/>
              <a:defRPr/>
            </a:lvl1pPr>
          </a:lstStyle>
          <a:p>
            <a:r>
              <a:rPr lang="de-DE" dirty="0"/>
              <a:t>Bild</a:t>
            </a:r>
          </a:p>
        </p:txBody>
      </p:sp>
    </p:spTree>
    <p:extLst>
      <p:ext uri="{BB962C8B-B14F-4D97-AF65-F5344CB8AC3E}">
        <p14:creationId xmlns:p14="http://schemas.microsoft.com/office/powerpoint/2010/main" val="2247634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block_4_Bi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91B99479-07BD-0341-AB26-AB85B0E27790}"/>
              </a:ext>
            </a:extLst>
          </p:cNvPr>
          <p:cNvSpPr>
            <a:spLocks noGrp="1"/>
          </p:cNvSpPr>
          <p:nvPr>
            <p:ph sz="quarter" idx="16" hasCustomPrompt="1"/>
          </p:nvPr>
        </p:nvSpPr>
        <p:spPr>
          <a:xfrm>
            <a:off x="8636000" y="447041"/>
            <a:ext cx="3149600" cy="5323840"/>
          </a:xfrm>
        </p:spPr>
        <p:txBody>
          <a:bodyPr>
            <a:normAutofit/>
          </a:bodyPr>
          <a:lstStyle>
            <a:lvl1pPr marL="0" indent="0">
              <a:buNone/>
              <a:defRPr sz="1400" b="0" i="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Text</a:t>
            </a:r>
          </a:p>
        </p:txBody>
      </p:sp>
      <p:sp>
        <p:nvSpPr>
          <p:cNvPr id="5" name="Bildplatzhalter 2">
            <a:extLst>
              <a:ext uri="{FF2B5EF4-FFF2-40B4-BE49-F238E27FC236}">
                <a16:creationId xmlns:a16="http://schemas.microsoft.com/office/drawing/2014/main" id="{A458B8E8-34BF-1847-88F4-67C0C85D91D7}"/>
              </a:ext>
            </a:extLst>
          </p:cNvPr>
          <p:cNvSpPr>
            <a:spLocks noGrp="1"/>
          </p:cNvSpPr>
          <p:nvPr>
            <p:ph type="pic" sz="quarter" idx="23"/>
          </p:nvPr>
        </p:nvSpPr>
        <p:spPr>
          <a:xfrm>
            <a:off x="0" y="0"/>
            <a:ext cx="8229600" cy="6146703"/>
          </a:xfrm>
          <a:effectLst>
            <a:outerShdw blurRad="50800" dist="38100" algn="l" rotWithShape="0">
              <a:prstClr val="black">
                <a:alpha val="40000"/>
              </a:prstClr>
            </a:outerShdw>
          </a:effectLst>
        </p:spPr>
        <p:txBody>
          <a:bodyPr/>
          <a:lstStyle>
            <a:lvl1pPr marL="0" indent="0">
              <a:buNone/>
              <a:defRPr/>
            </a:lvl1pPr>
          </a:lstStyle>
          <a:p>
            <a:r>
              <a:rPr lang="de-DE" dirty="0"/>
              <a:t>Bild</a:t>
            </a:r>
          </a:p>
        </p:txBody>
      </p:sp>
    </p:spTree>
    <p:extLst>
      <p:ext uri="{BB962C8B-B14F-4D97-AF65-F5344CB8AC3E}">
        <p14:creationId xmlns:p14="http://schemas.microsoft.com/office/powerpoint/2010/main" val="1074587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dien_Videos">
    <p:spTree>
      <p:nvGrpSpPr>
        <p:cNvPr id="1" name=""/>
        <p:cNvGrpSpPr/>
        <p:nvPr/>
      </p:nvGrpSpPr>
      <p:grpSpPr>
        <a:xfrm>
          <a:off x="0" y="0"/>
          <a:ext cx="0" cy="0"/>
          <a:chOff x="0" y="0"/>
          <a:chExt cx="0" cy="0"/>
        </a:xfrm>
      </p:grpSpPr>
      <p:sp>
        <p:nvSpPr>
          <p:cNvPr id="15" name="Inhaltsplatzhalter 9">
            <a:extLst>
              <a:ext uri="{FF2B5EF4-FFF2-40B4-BE49-F238E27FC236}">
                <a16:creationId xmlns:a16="http://schemas.microsoft.com/office/drawing/2014/main" id="{91B99479-07BD-0341-AB26-AB85B0E27790}"/>
              </a:ext>
            </a:extLst>
          </p:cNvPr>
          <p:cNvSpPr>
            <a:spLocks noGrp="1"/>
          </p:cNvSpPr>
          <p:nvPr>
            <p:ph sz="quarter" idx="16" hasCustomPrompt="1"/>
          </p:nvPr>
        </p:nvSpPr>
        <p:spPr>
          <a:xfrm>
            <a:off x="8636000" y="447041"/>
            <a:ext cx="3149600" cy="5323840"/>
          </a:xfrm>
        </p:spPr>
        <p:txBody>
          <a:bodyPr>
            <a:normAutofit/>
          </a:bodyPr>
          <a:lstStyle>
            <a:lvl1pPr marL="0" indent="0">
              <a:buNone/>
              <a:defRPr sz="1400" b="0" i="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Text</a:t>
            </a:r>
          </a:p>
        </p:txBody>
      </p:sp>
      <p:sp>
        <p:nvSpPr>
          <p:cNvPr id="4" name="Medienplatzhalter 3">
            <a:extLst>
              <a:ext uri="{FF2B5EF4-FFF2-40B4-BE49-F238E27FC236}">
                <a16:creationId xmlns:a16="http://schemas.microsoft.com/office/drawing/2014/main" id="{47A1DA06-63E5-6244-B5D4-B54123BB2025}"/>
              </a:ext>
            </a:extLst>
          </p:cNvPr>
          <p:cNvSpPr>
            <a:spLocks noGrp="1"/>
          </p:cNvSpPr>
          <p:nvPr>
            <p:ph type="media" sz="quarter" idx="22" hasCustomPrompt="1"/>
          </p:nvPr>
        </p:nvSpPr>
        <p:spPr>
          <a:xfrm>
            <a:off x="0" y="0"/>
            <a:ext cx="8229600" cy="6142038"/>
          </a:xfrm>
          <a:effectLst>
            <a:outerShdw blurRad="63500" sx="102000" sy="102000" algn="ctr" rotWithShape="0">
              <a:prstClr val="black">
                <a:alpha val="40000"/>
              </a:prstClr>
            </a:outerShdw>
          </a:effectLst>
        </p:spPr>
        <p:txBody>
          <a:bodyPr/>
          <a:lstStyle>
            <a:lvl1pPr marL="0" indent="0">
              <a:buNone/>
              <a:defRPr/>
            </a:lvl1pPr>
          </a:lstStyle>
          <a:p>
            <a:r>
              <a:rPr lang="de-DE" dirty="0"/>
              <a:t>Medien/Videos etc.</a:t>
            </a:r>
          </a:p>
        </p:txBody>
      </p:sp>
    </p:spTree>
    <p:extLst>
      <p:ext uri="{BB962C8B-B14F-4D97-AF65-F5344CB8AC3E}">
        <p14:creationId xmlns:p14="http://schemas.microsoft.com/office/powerpoint/2010/main" val="4053328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r">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A458B8E8-34BF-1847-88F4-67C0C85D91D7}"/>
              </a:ext>
            </a:extLst>
          </p:cNvPr>
          <p:cNvSpPr>
            <a:spLocks noGrp="1"/>
          </p:cNvSpPr>
          <p:nvPr>
            <p:ph type="pic" sz="quarter" idx="22"/>
          </p:nvPr>
        </p:nvSpPr>
        <p:spPr>
          <a:xfrm>
            <a:off x="671065" y="914125"/>
            <a:ext cx="2550033" cy="2220135"/>
          </a:xfrm>
          <a:effectLst>
            <a:outerShdw blurRad="63500" sx="102000" sy="102000" algn="ctr" rotWithShape="0">
              <a:prstClr val="black">
                <a:alpha val="40000"/>
              </a:prstClr>
            </a:outerShdw>
          </a:effectLst>
        </p:spPr>
        <p:txBody>
          <a:bodyPr/>
          <a:lstStyle>
            <a:lvl1pPr marL="0" indent="0">
              <a:buNone/>
              <a:defRPr/>
            </a:lvl1pPr>
          </a:lstStyle>
          <a:p>
            <a:r>
              <a:rPr lang="de-DE" dirty="0"/>
              <a:t>Bild</a:t>
            </a:r>
          </a:p>
        </p:txBody>
      </p:sp>
      <p:sp>
        <p:nvSpPr>
          <p:cNvPr id="19" name="Bildplatzhalter 2">
            <a:extLst>
              <a:ext uri="{FF2B5EF4-FFF2-40B4-BE49-F238E27FC236}">
                <a16:creationId xmlns:a16="http://schemas.microsoft.com/office/drawing/2014/main" id="{CDAEFD40-8A70-C845-9BF7-18B33CBD552B}"/>
              </a:ext>
            </a:extLst>
          </p:cNvPr>
          <p:cNvSpPr>
            <a:spLocks noGrp="1"/>
          </p:cNvSpPr>
          <p:nvPr>
            <p:ph type="pic" sz="quarter" idx="23"/>
          </p:nvPr>
        </p:nvSpPr>
        <p:spPr>
          <a:xfrm>
            <a:off x="3449842" y="914125"/>
            <a:ext cx="2550033" cy="2220135"/>
          </a:xfrm>
          <a:effectLst>
            <a:outerShdw blurRad="63500" sx="102000" sy="102000" algn="ctr" rotWithShape="0">
              <a:prstClr val="black">
                <a:alpha val="40000"/>
              </a:prstClr>
            </a:outerShdw>
          </a:effectLst>
        </p:spPr>
        <p:txBody>
          <a:bodyPr/>
          <a:lstStyle>
            <a:lvl1pPr marL="0" indent="0">
              <a:buNone/>
              <a:defRPr/>
            </a:lvl1pPr>
          </a:lstStyle>
          <a:p>
            <a:r>
              <a:rPr lang="de-DE" dirty="0"/>
              <a:t>Bild</a:t>
            </a:r>
          </a:p>
        </p:txBody>
      </p:sp>
      <p:sp>
        <p:nvSpPr>
          <p:cNvPr id="20" name="Bildplatzhalter 2">
            <a:extLst>
              <a:ext uri="{FF2B5EF4-FFF2-40B4-BE49-F238E27FC236}">
                <a16:creationId xmlns:a16="http://schemas.microsoft.com/office/drawing/2014/main" id="{FE464E37-FEB1-9247-928F-F5CFDC8979FA}"/>
              </a:ext>
            </a:extLst>
          </p:cNvPr>
          <p:cNvSpPr>
            <a:spLocks noGrp="1"/>
          </p:cNvSpPr>
          <p:nvPr>
            <p:ph type="pic" sz="quarter" idx="24"/>
          </p:nvPr>
        </p:nvSpPr>
        <p:spPr>
          <a:xfrm>
            <a:off x="6228000" y="914124"/>
            <a:ext cx="2550033" cy="2220135"/>
          </a:xfrm>
          <a:effectLst>
            <a:outerShdw blurRad="63500" sx="102000" sy="102000" algn="ctr" rotWithShape="0">
              <a:prstClr val="black">
                <a:alpha val="40000"/>
              </a:prstClr>
            </a:outerShdw>
          </a:effectLst>
        </p:spPr>
        <p:txBody>
          <a:bodyPr/>
          <a:lstStyle>
            <a:lvl1pPr marL="0" indent="0">
              <a:buNone/>
              <a:defRPr/>
            </a:lvl1pPr>
          </a:lstStyle>
          <a:p>
            <a:r>
              <a:rPr lang="de-DE" dirty="0"/>
              <a:t>Bild</a:t>
            </a:r>
          </a:p>
        </p:txBody>
      </p:sp>
      <p:sp>
        <p:nvSpPr>
          <p:cNvPr id="21" name="Bildplatzhalter 2">
            <a:extLst>
              <a:ext uri="{FF2B5EF4-FFF2-40B4-BE49-F238E27FC236}">
                <a16:creationId xmlns:a16="http://schemas.microsoft.com/office/drawing/2014/main" id="{3A69DD73-9C56-844E-BFAE-631D00949C09}"/>
              </a:ext>
            </a:extLst>
          </p:cNvPr>
          <p:cNvSpPr>
            <a:spLocks noGrp="1"/>
          </p:cNvSpPr>
          <p:nvPr>
            <p:ph type="pic" sz="quarter" idx="25"/>
          </p:nvPr>
        </p:nvSpPr>
        <p:spPr>
          <a:xfrm>
            <a:off x="9010800" y="914123"/>
            <a:ext cx="2550033" cy="2220135"/>
          </a:xfrm>
          <a:effectLst>
            <a:outerShdw blurRad="63500" sx="102000" sy="102000" algn="ctr" rotWithShape="0">
              <a:prstClr val="black">
                <a:alpha val="40000"/>
              </a:prstClr>
            </a:outerShdw>
          </a:effectLst>
        </p:spPr>
        <p:txBody>
          <a:bodyPr/>
          <a:lstStyle>
            <a:lvl1pPr marL="0" indent="0">
              <a:buNone/>
              <a:defRPr/>
            </a:lvl1pPr>
          </a:lstStyle>
          <a:p>
            <a:r>
              <a:rPr lang="de-DE" dirty="0"/>
              <a:t>Bild</a:t>
            </a:r>
          </a:p>
        </p:txBody>
      </p:sp>
      <p:sp>
        <p:nvSpPr>
          <p:cNvPr id="26" name="Bildplatzhalter 2">
            <a:extLst>
              <a:ext uri="{FF2B5EF4-FFF2-40B4-BE49-F238E27FC236}">
                <a16:creationId xmlns:a16="http://schemas.microsoft.com/office/drawing/2014/main" id="{4FA9E750-1FC1-AD40-9D83-7569238A9FFA}"/>
              </a:ext>
            </a:extLst>
          </p:cNvPr>
          <p:cNvSpPr>
            <a:spLocks noGrp="1"/>
          </p:cNvSpPr>
          <p:nvPr>
            <p:ph type="pic" sz="quarter" idx="26"/>
          </p:nvPr>
        </p:nvSpPr>
        <p:spPr>
          <a:xfrm>
            <a:off x="671065" y="3389855"/>
            <a:ext cx="2550033" cy="2220135"/>
          </a:xfrm>
          <a:effectLst>
            <a:outerShdw blurRad="63500" sx="102000" sy="102000" algn="ctr" rotWithShape="0">
              <a:prstClr val="black">
                <a:alpha val="40000"/>
              </a:prstClr>
            </a:outerShdw>
          </a:effectLst>
        </p:spPr>
        <p:txBody>
          <a:bodyPr/>
          <a:lstStyle>
            <a:lvl1pPr marL="0" indent="0">
              <a:buNone/>
              <a:defRPr/>
            </a:lvl1pPr>
          </a:lstStyle>
          <a:p>
            <a:r>
              <a:rPr lang="de-DE" dirty="0"/>
              <a:t>Bild</a:t>
            </a:r>
          </a:p>
        </p:txBody>
      </p:sp>
      <p:sp>
        <p:nvSpPr>
          <p:cNvPr id="27" name="Bildplatzhalter 2">
            <a:extLst>
              <a:ext uri="{FF2B5EF4-FFF2-40B4-BE49-F238E27FC236}">
                <a16:creationId xmlns:a16="http://schemas.microsoft.com/office/drawing/2014/main" id="{453CF069-B713-074C-B03B-E01AB248757A}"/>
              </a:ext>
            </a:extLst>
          </p:cNvPr>
          <p:cNvSpPr>
            <a:spLocks noGrp="1"/>
          </p:cNvSpPr>
          <p:nvPr>
            <p:ph type="pic" sz="quarter" idx="27"/>
          </p:nvPr>
        </p:nvSpPr>
        <p:spPr>
          <a:xfrm>
            <a:off x="3449842" y="3389855"/>
            <a:ext cx="2550033" cy="2220135"/>
          </a:xfrm>
          <a:effectLst>
            <a:outerShdw blurRad="63500" sx="102000" sy="102000" algn="ctr" rotWithShape="0">
              <a:prstClr val="black">
                <a:alpha val="40000"/>
              </a:prstClr>
            </a:outerShdw>
          </a:effectLst>
        </p:spPr>
        <p:txBody>
          <a:bodyPr/>
          <a:lstStyle>
            <a:lvl1pPr marL="0" indent="0">
              <a:buNone/>
              <a:defRPr/>
            </a:lvl1pPr>
          </a:lstStyle>
          <a:p>
            <a:r>
              <a:rPr lang="de-DE" dirty="0"/>
              <a:t>Bild</a:t>
            </a:r>
          </a:p>
        </p:txBody>
      </p:sp>
      <p:sp>
        <p:nvSpPr>
          <p:cNvPr id="31" name="Bildplatzhalter 2">
            <a:extLst>
              <a:ext uri="{FF2B5EF4-FFF2-40B4-BE49-F238E27FC236}">
                <a16:creationId xmlns:a16="http://schemas.microsoft.com/office/drawing/2014/main" id="{DA84B01C-38DF-A548-A214-2A2AEF3060DB}"/>
              </a:ext>
            </a:extLst>
          </p:cNvPr>
          <p:cNvSpPr>
            <a:spLocks noGrp="1"/>
          </p:cNvSpPr>
          <p:nvPr>
            <p:ph type="pic" sz="quarter" idx="28"/>
          </p:nvPr>
        </p:nvSpPr>
        <p:spPr>
          <a:xfrm>
            <a:off x="6219993" y="3389854"/>
            <a:ext cx="2550033" cy="2220135"/>
          </a:xfrm>
          <a:effectLst>
            <a:outerShdw blurRad="63500" sx="102000" sy="102000" algn="ctr" rotWithShape="0">
              <a:prstClr val="black">
                <a:alpha val="40000"/>
              </a:prstClr>
            </a:outerShdw>
          </a:effectLst>
        </p:spPr>
        <p:txBody>
          <a:bodyPr/>
          <a:lstStyle>
            <a:lvl1pPr marL="0" indent="0">
              <a:buNone/>
              <a:defRPr/>
            </a:lvl1pPr>
          </a:lstStyle>
          <a:p>
            <a:r>
              <a:rPr lang="de-DE" dirty="0"/>
              <a:t>Bild</a:t>
            </a:r>
          </a:p>
        </p:txBody>
      </p:sp>
      <p:sp>
        <p:nvSpPr>
          <p:cNvPr id="32" name="Bildplatzhalter 2">
            <a:extLst>
              <a:ext uri="{FF2B5EF4-FFF2-40B4-BE49-F238E27FC236}">
                <a16:creationId xmlns:a16="http://schemas.microsoft.com/office/drawing/2014/main" id="{0DABE50D-0DAE-344B-8FCA-1FBCCF45A80A}"/>
              </a:ext>
            </a:extLst>
          </p:cNvPr>
          <p:cNvSpPr>
            <a:spLocks noGrp="1"/>
          </p:cNvSpPr>
          <p:nvPr>
            <p:ph type="pic" sz="quarter" idx="29"/>
          </p:nvPr>
        </p:nvSpPr>
        <p:spPr>
          <a:xfrm>
            <a:off x="9007598" y="3389853"/>
            <a:ext cx="2550033" cy="2220135"/>
          </a:xfrm>
          <a:effectLst>
            <a:outerShdw blurRad="63500" sx="102000" sy="102000" algn="ctr" rotWithShape="0">
              <a:prstClr val="black">
                <a:alpha val="40000"/>
              </a:prstClr>
            </a:outerShdw>
          </a:effectLst>
        </p:spPr>
        <p:txBody>
          <a:bodyPr/>
          <a:lstStyle>
            <a:lvl1pPr marL="0" indent="0">
              <a:buNone/>
              <a:defRPr/>
            </a:lvl1pPr>
          </a:lstStyle>
          <a:p>
            <a:r>
              <a:rPr lang="de-DE" dirty="0"/>
              <a:t>Bild</a:t>
            </a:r>
          </a:p>
        </p:txBody>
      </p:sp>
    </p:spTree>
    <p:extLst>
      <p:ext uri="{BB962C8B-B14F-4D97-AF65-F5344CB8AC3E}">
        <p14:creationId xmlns:p14="http://schemas.microsoft.com/office/powerpoint/2010/main" val="2887866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arbpalette_1">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A7018B88-DF44-E64F-BBB2-0206C06A3DB8}"/>
              </a:ext>
            </a:extLst>
          </p:cNvPr>
          <p:cNvPicPr>
            <a:picLocks noChangeAspect="1"/>
          </p:cNvPicPr>
          <p:nvPr userDrawn="1"/>
        </p:nvPicPr>
        <p:blipFill>
          <a:blip r:embed="rId2"/>
          <a:srcRect/>
          <a:stretch/>
        </p:blipFill>
        <p:spPr>
          <a:xfrm>
            <a:off x="838200" y="2007805"/>
            <a:ext cx="6383482" cy="3718870"/>
          </a:xfrm>
          <a:prstGeom prst="rect">
            <a:avLst/>
          </a:prstGeom>
        </p:spPr>
      </p:pic>
      <p:sp>
        <p:nvSpPr>
          <p:cNvPr id="12" name="Textfeld 11">
            <a:extLst>
              <a:ext uri="{FF2B5EF4-FFF2-40B4-BE49-F238E27FC236}">
                <a16:creationId xmlns:a16="http://schemas.microsoft.com/office/drawing/2014/main" id="{EC1DD29E-9F29-8747-B861-11E9F065B3C3}"/>
              </a:ext>
            </a:extLst>
          </p:cNvPr>
          <p:cNvSpPr txBox="1"/>
          <p:nvPr userDrawn="1"/>
        </p:nvSpPr>
        <p:spPr>
          <a:xfrm>
            <a:off x="718705" y="628070"/>
            <a:ext cx="3311236" cy="769441"/>
          </a:xfrm>
          <a:prstGeom prst="rect">
            <a:avLst/>
          </a:prstGeom>
          <a:noFill/>
        </p:spPr>
        <p:txBody>
          <a:bodyPr wrap="square" rtlCol="0">
            <a:spAutoFit/>
          </a:bodyPr>
          <a:lstStyle/>
          <a:p>
            <a:r>
              <a:rPr lang="de-DE" sz="4400" b="0" i="0" dirty="0">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rPr>
              <a:t>Farbpalette</a:t>
            </a:r>
          </a:p>
        </p:txBody>
      </p:sp>
      <p:pic>
        <p:nvPicPr>
          <p:cNvPr id="4" name="Grafik 3">
            <a:extLst>
              <a:ext uri="{FF2B5EF4-FFF2-40B4-BE49-F238E27FC236}">
                <a16:creationId xmlns:a16="http://schemas.microsoft.com/office/drawing/2014/main" id="{7B3D344F-5ADA-1F46-B386-0841FAD7DA7F}"/>
              </a:ext>
            </a:extLst>
          </p:cNvPr>
          <p:cNvPicPr>
            <a:picLocks noChangeAspect="1"/>
          </p:cNvPicPr>
          <p:nvPr userDrawn="1"/>
        </p:nvPicPr>
        <p:blipFill>
          <a:blip r:embed="rId3"/>
          <a:srcRect/>
          <a:stretch/>
        </p:blipFill>
        <p:spPr>
          <a:xfrm>
            <a:off x="7494256" y="2007805"/>
            <a:ext cx="4505238" cy="3718870"/>
          </a:xfrm>
          <a:prstGeom prst="rect">
            <a:avLst/>
          </a:prstGeom>
        </p:spPr>
      </p:pic>
    </p:spTree>
    <p:extLst>
      <p:ext uri="{BB962C8B-B14F-4D97-AF65-F5344CB8AC3E}">
        <p14:creationId xmlns:p14="http://schemas.microsoft.com/office/powerpoint/2010/main" val="1088185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rbpalette_2">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7B301BD-152E-814B-A826-1600E3FC3E42}"/>
              </a:ext>
            </a:extLst>
          </p:cNvPr>
          <p:cNvPicPr>
            <a:picLocks noChangeAspect="1"/>
          </p:cNvPicPr>
          <p:nvPr userDrawn="1"/>
        </p:nvPicPr>
        <p:blipFill rotWithShape="1">
          <a:blip r:embed="rId2"/>
          <a:srcRect l="42390" t="50682" r="2531" b="18851"/>
          <a:stretch/>
        </p:blipFill>
        <p:spPr>
          <a:xfrm>
            <a:off x="838200" y="3229897"/>
            <a:ext cx="4543968" cy="1639427"/>
          </a:xfrm>
          <a:prstGeom prst="rect">
            <a:avLst/>
          </a:prstGeom>
        </p:spPr>
      </p:pic>
      <p:pic>
        <p:nvPicPr>
          <p:cNvPr id="9" name="Grafik 8">
            <a:extLst>
              <a:ext uri="{FF2B5EF4-FFF2-40B4-BE49-F238E27FC236}">
                <a16:creationId xmlns:a16="http://schemas.microsoft.com/office/drawing/2014/main" id="{3380FA38-1820-8F4B-8252-7CD9261FF640}"/>
              </a:ext>
            </a:extLst>
          </p:cNvPr>
          <p:cNvPicPr>
            <a:picLocks noChangeAspect="1"/>
          </p:cNvPicPr>
          <p:nvPr userDrawn="1"/>
        </p:nvPicPr>
        <p:blipFill rotWithShape="1">
          <a:blip r:embed="rId3"/>
          <a:srcRect l="43911" t="46749" b="25393"/>
          <a:stretch/>
        </p:blipFill>
        <p:spPr>
          <a:xfrm>
            <a:off x="5805143" y="3229897"/>
            <a:ext cx="4543968" cy="1639427"/>
          </a:xfrm>
          <a:prstGeom prst="rect">
            <a:avLst/>
          </a:prstGeom>
        </p:spPr>
      </p:pic>
      <p:sp>
        <p:nvSpPr>
          <p:cNvPr id="10" name="Textfeld 9">
            <a:extLst>
              <a:ext uri="{FF2B5EF4-FFF2-40B4-BE49-F238E27FC236}">
                <a16:creationId xmlns:a16="http://schemas.microsoft.com/office/drawing/2014/main" id="{E4F9AA45-BB53-1A4E-AFE2-5B309935DED9}"/>
              </a:ext>
            </a:extLst>
          </p:cNvPr>
          <p:cNvSpPr txBox="1"/>
          <p:nvPr userDrawn="1"/>
        </p:nvSpPr>
        <p:spPr>
          <a:xfrm>
            <a:off x="718705" y="628070"/>
            <a:ext cx="3311236" cy="769441"/>
          </a:xfrm>
          <a:prstGeom prst="rect">
            <a:avLst/>
          </a:prstGeom>
          <a:noFill/>
        </p:spPr>
        <p:txBody>
          <a:bodyPr wrap="square" rtlCol="0">
            <a:spAutoFit/>
          </a:bodyPr>
          <a:lstStyle/>
          <a:p>
            <a:r>
              <a:rPr lang="de-DE" sz="4400" b="0" i="0" dirty="0">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rPr>
              <a:t>Farbpalette</a:t>
            </a:r>
          </a:p>
        </p:txBody>
      </p:sp>
      <p:sp>
        <p:nvSpPr>
          <p:cNvPr id="2" name="Oval 1">
            <a:extLst>
              <a:ext uri="{FF2B5EF4-FFF2-40B4-BE49-F238E27FC236}">
                <a16:creationId xmlns:a16="http://schemas.microsoft.com/office/drawing/2014/main" id="{87F1A290-9D5A-4945-B8F0-DA9772918A76}"/>
              </a:ext>
            </a:extLst>
          </p:cNvPr>
          <p:cNvSpPr/>
          <p:nvPr userDrawn="1"/>
        </p:nvSpPr>
        <p:spPr>
          <a:xfrm>
            <a:off x="1478897" y="2123765"/>
            <a:ext cx="825910" cy="811161"/>
          </a:xfrm>
          <a:prstGeom prst="ellipse">
            <a:avLst/>
          </a:prstGeom>
          <a:solidFill>
            <a:srgbClr val="003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Oval 6">
            <a:extLst>
              <a:ext uri="{FF2B5EF4-FFF2-40B4-BE49-F238E27FC236}">
                <a16:creationId xmlns:a16="http://schemas.microsoft.com/office/drawing/2014/main" id="{7343B4D8-ED77-F443-A6AD-79DD2649B2AA}"/>
              </a:ext>
            </a:extLst>
          </p:cNvPr>
          <p:cNvSpPr/>
          <p:nvPr userDrawn="1"/>
        </p:nvSpPr>
        <p:spPr>
          <a:xfrm>
            <a:off x="3492051" y="2123765"/>
            <a:ext cx="825910" cy="811161"/>
          </a:xfrm>
          <a:prstGeom prst="ellipse">
            <a:avLst/>
          </a:prstGeom>
          <a:solidFill>
            <a:srgbClr val="FA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Oval 7">
            <a:extLst>
              <a:ext uri="{FF2B5EF4-FFF2-40B4-BE49-F238E27FC236}">
                <a16:creationId xmlns:a16="http://schemas.microsoft.com/office/drawing/2014/main" id="{F86778CF-C700-7640-8E40-929CC50D7B6E}"/>
              </a:ext>
            </a:extLst>
          </p:cNvPr>
          <p:cNvSpPr/>
          <p:nvPr userDrawn="1"/>
        </p:nvSpPr>
        <p:spPr>
          <a:xfrm>
            <a:off x="6370962" y="2123765"/>
            <a:ext cx="825910" cy="811161"/>
          </a:xfrm>
          <a:prstGeom prst="ellipse">
            <a:avLst/>
          </a:prstGeom>
          <a:solidFill>
            <a:srgbClr val="1A19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Oval 10">
            <a:extLst>
              <a:ext uri="{FF2B5EF4-FFF2-40B4-BE49-F238E27FC236}">
                <a16:creationId xmlns:a16="http://schemas.microsoft.com/office/drawing/2014/main" id="{0A5DC6A7-68BA-1444-ACE1-16C96D4D6BA1}"/>
              </a:ext>
            </a:extLst>
          </p:cNvPr>
          <p:cNvSpPr/>
          <p:nvPr userDrawn="1"/>
        </p:nvSpPr>
        <p:spPr>
          <a:xfrm>
            <a:off x="8423963" y="2123765"/>
            <a:ext cx="825910" cy="811161"/>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16346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tro">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02E107A-24D2-9840-99BC-AFF03C856C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pic>
        <p:nvPicPr>
          <p:cNvPr id="14" name="Grafik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443" y="5735589"/>
            <a:ext cx="720000" cy="720000"/>
          </a:xfrm>
          <a:prstGeom prst="rect">
            <a:avLst/>
          </a:prstGeom>
        </p:spPr>
      </p:pic>
      <p:sp>
        <p:nvSpPr>
          <p:cNvPr id="15" name="Textplatzhalter 4">
            <a:extLst>
              <a:ext uri="{FF2B5EF4-FFF2-40B4-BE49-F238E27FC236}">
                <a16:creationId xmlns:a16="http://schemas.microsoft.com/office/drawing/2014/main" id="{76478C1E-D7E2-394C-AEF9-47355348E44F}"/>
              </a:ext>
            </a:extLst>
          </p:cNvPr>
          <p:cNvSpPr>
            <a:spLocks noGrp="1"/>
          </p:cNvSpPr>
          <p:nvPr>
            <p:ph type="body" sz="quarter" idx="10" hasCustomPrompt="1"/>
          </p:nvPr>
        </p:nvSpPr>
        <p:spPr>
          <a:xfrm>
            <a:off x="8901378" y="6221732"/>
            <a:ext cx="2985820" cy="476250"/>
          </a:xfrm>
        </p:spPr>
        <p:txBody>
          <a:bodyPr>
            <a:normAutofit/>
          </a:bodyPr>
          <a:lstStyle>
            <a:lvl1pPr marL="0" indent="0">
              <a:buNone/>
              <a:defRPr sz="1800" b="0" i="0">
                <a:solidFill>
                  <a:schemeClr val="bg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pPr lvl="0"/>
            <a:r>
              <a:rPr lang="de-DE" dirty="0"/>
              <a:t>hfwu.de</a:t>
            </a:r>
          </a:p>
        </p:txBody>
      </p:sp>
      <p:sp>
        <p:nvSpPr>
          <p:cNvPr id="17" name="Titel 1">
            <a:extLst>
              <a:ext uri="{FF2B5EF4-FFF2-40B4-BE49-F238E27FC236}">
                <a16:creationId xmlns:a16="http://schemas.microsoft.com/office/drawing/2014/main" id="{B26DAFDF-AD5C-5740-8782-7869B8E6DD61}"/>
              </a:ext>
            </a:extLst>
          </p:cNvPr>
          <p:cNvSpPr txBox="1">
            <a:spLocks/>
          </p:cNvSpPr>
          <p:nvPr userDrawn="1"/>
        </p:nvSpPr>
        <p:spPr>
          <a:xfrm>
            <a:off x="1093013" y="5479386"/>
            <a:ext cx="7505370" cy="1258213"/>
          </a:xfrm>
          <a:prstGeom prst="rect">
            <a:avLst/>
          </a:prstGeom>
        </p:spPr>
        <p:txBody>
          <a:bodyPr vert="horz" lIns="91440" tIns="45720" rIns="91440" bIns="45720" rtlCol="0" anchor="ctr">
            <a:normAutofit lnSpcReduction="10000"/>
          </a:bodyPr>
          <a:lstStyle>
            <a:lvl1pPr marL="0" marR="0" indent="0" algn="l" defTabSz="914400" rtl="0" eaLnBrk="1" fontAlgn="auto" latinLnBrk="0" hangingPunct="1">
              <a:lnSpc>
                <a:spcPct val="90000"/>
              </a:lnSpc>
              <a:spcBef>
                <a:spcPct val="0"/>
              </a:spcBef>
              <a:spcAft>
                <a:spcPts val="0"/>
              </a:spcAft>
              <a:buClrTx/>
              <a:buSzTx/>
              <a:buFontTx/>
              <a:buNone/>
              <a:tabLst/>
              <a:defRPr sz="4400" b="0" i="0" kern="1200">
                <a:solidFill>
                  <a:schemeClr val="bg1"/>
                </a:solidFill>
                <a:latin typeface="Futura Com Light Condensed" panose="020B0406020204030204" pitchFamily="34" charset="77"/>
                <a:ea typeface="+mj-ea"/>
                <a:cs typeface="Arial" panose="020B0604020202020204" pitchFamily="34" charset="0"/>
              </a:defRPr>
            </a:lvl1pPr>
          </a:lstStyle>
          <a:p>
            <a:r>
              <a:rPr lang="de-DE" b="0" i="0" dirty="0">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rPr>
              <a:t>Vielen Dank</a:t>
            </a:r>
            <a:br>
              <a:rPr lang="de-DE" b="0" i="0" dirty="0">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rPr>
            </a:br>
            <a:r>
              <a:rPr lang="de-DE" b="0" i="0" dirty="0">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rPr>
              <a:t>für Ihre Aufmerksamkeit!</a:t>
            </a:r>
          </a:p>
        </p:txBody>
      </p:sp>
      <p:sp>
        <p:nvSpPr>
          <p:cNvPr id="18" name="Inhaltsplatzhalter 9">
            <a:extLst>
              <a:ext uri="{FF2B5EF4-FFF2-40B4-BE49-F238E27FC236}">
                <a16:creationId xmlns:a16="http://schemas.microsoft.com/office/drawing/2014/main" id="{41E47800-E10D-5645-A255-47B4E069AB11}"/>
              </a:ext>
            </a:extLst>
          </p:cNvPr>
          <p:cNvSpPr>
            <a:spLocks noGrp="1"/>
          </p:cNvSpPr>
          <p:nvPr>
            <p:ph sz="quarter" idx="18" hasCustomPrompt="1"/>
          </p:nvPr>
        </p:nvSpPr>
        <p:spPr>
          <a:xfrm>
            <a:off x="8901378" y="4897377"/>
            <a:ext cx="2985820" cy="923216"/>
          </a:xfrm>
        </p:spPr>
        <p:txBody>
          <a:bodyPr>
            <a:normAutofit/>
          </a:bodyPr>
          <a:lstStyle>
            <a:lvl1pPr marL="0" indent="0">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Neckarsteige 6–10</a:t>
            </a:r>
            <a:br>
              <a:rPr lang="de-DE" dirty="0"/>
            </a:br>
            <a:r>
              <a:rPr lang="de-DE" dirty="0"/>
              <a:t>72622 Nürtingen</a:t>
            </a:r>
            <a:br>
              <a:rPr lang="de-DE" dirty="0"/>
            </a:br>
            <a:r>
              <a:rPr lang="de-DE" dirty="0"/>
              <a:t>Tel. 07022/201-0</a:t>
            </a:r>
            <a:br>
              <a:rPr lang="de-DE" dirty="0"/>
            </a:br>
            <a:r>
              <a:rPr lang="de-DE" dirty="0"/>
              <a:t>info@hfwu.de</a:t>
            </a:r>
          </a:p>
        </p:txBody>
      </p:sp>
    </p:spTree>
    <p:extLst>
      <p:ext uri="{BB962C8B-B14F-4D97-AF65-F5344CB8AC3E}">
        <p14:creationId xmlns:p14="http://schemas.microsoft.com/office/powerpoint/2010/main" val="3125518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863555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2">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DD29B97-A78F-404E-BC85-AE165C0BAEC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BCE9108-6AA2-2745-BA6F-700F27F9F760}"/>
              </a:ext>
            </a:extLst>
          </p:cNvPr>
          <p:cNvSpPr>
            <a:spLocks noGrp="1"/>
          </p:cNvSpPr>
          <p:nvPr>
            <p:ph type="ctrTitle" hasCustomPrompt="1"/>
          </p:nvPr>
        </p:nvSpPr>
        <p:spPr>
          <a:xfrm>
            <a:off x="621662" y="1570919"/>
            <a:ext cx="10941836" cy="2547557"/>
          </a:xfrm>
        </p:spPr>
        <p:txBody>
          <a:bodyPr anchor="b">
            <a:noAutofit/>
          </a:bodyPr>
          <a:lstStyle>
            <a:lvl1pPr algn="l">
              <a:defRPr sz="8000" b="0" i="0">
                <a:solidFill>
                  <a:srgbClr val="102045"/>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r>
              <a:rPr lang="de-DE" dirty="0"/>
              <a:t>Präsentationstitel</a:t>
            </a:r>
            <a:br>
              <a:rPr lang="de-DE" dirty="0"/>
            </a:br>
            <a:r>
              <a:rPr lang="de-DE" dirty="0"/>
              <a:t>Präsentationstitel Zeile </a:t>
            </a:r>
          </a:p>
        </p:txBody>
      </p:sp>
      <p:sp>
        <p:nvSpPr>
          <p:cNvPr id="8" name="Textplatzhalter 4">
            <a:extLst>
              <a:ext uri="{FF2B5EF4-FFF2-40B4-BE49-F238E27FC236}">
                <a16:creationId xmlns:a16="http://schemas.microsoft.com/office/drawing/2014/main" id="{76478C1E-D7E2-394C-AEF9-47355348E44F}"/>
              </a:ext>
            </a:extLst>
          </p:cNvPr>
          <p:cNvSpPr>
            <a:spLocks noGrp="1"/>
          </p:cNvSpPr>
          <p:nvPr>
            <p:ph type="body" sz="quarter" idx="10" hasCustomPrompt="1"/>
          </p:nvPr>
        </p:nvSpPr>
        <p:spPr>
          <a:xfrm>
            <a:off x="8923323" y="6126637"/>
            <a:ext cx="2985820" cy="476250"/>
          </a:xfrm>
        </p:spPr>
        <p:txBody>
          <a:bodyPr>
            <a:normAutofit/>
          </a:bodyPr>
          <a:lstStyle>
            <a:lvl1pPr marL="0" indent="0">
              <a:buNone/>
              <a:defRPr sz="1800" b="0" i="0">
                <a:solidFill>
                  <a:schemeClr val="tx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pPr lvl="0"/>
            <a:r>
              <a:rPr lang="de-DE" dirty="0"/>
              <a:t>hfwu.de</a:t>
            </a:r>
          </a:p>
        </p:txBody>
      </p:sp>
      <p:sp>
        <p:nvSpPr>
          <p:cNvPr id="9" name="Textplatzhalter 4">
            <a:extLst>
              <a:ext uri="{FF2B5EF4-FFF2-40B4-BE49-F238E27FC236}">
                <a16:creationId xmlns:a16="http://schemas.microsoft.com/office/drawing/2014/main" id="{76478C1E-D7E2-394C-AEF9-47355348E44F}"/>
              </a:ext>
            </a:extLst>
          </p:cNvPr>
          <p:cNvSpPr>
            <a:spLocks noGrp="1"/>
          </p:cNvSpPr>
          <p:nvPr>
            <p:ph type="body" sz="quarter" idx="11" hasCustomPrompt="1"/>
          </p:nvPr>
        </p:nvSpPr>
        <p:spPr>
          <a:xfrm>
            <a:off x="655200" y="6126637"/>
            <a:ext cx="7772789" cy="476250"/>
          </a:xfrm>
        </p:spPr>
        <p:txBody>
          <a:bodyPr>
            <a:normAutofit/>
          </a:bodyPr>
          <a:lstStyle>
            <a:lvl1pPr marL="0" indent="0">
              <a:buNone/>
              <a:defRPr sz="1800" b="0" i="0">
                <a:solidFill>
                  <a:schemeClr val="tx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pPr lvl="0"/>
            <a:r>
              <a:rPr lang="de-DE" dirty="0"/>
              <a:t>Ort, Datum, Referent</a:t>
            </a:r>
          </a:p>
        </p:txBody>
      </p:sp>
      <p:pic>
        <p:nvPicPr>
          <p:cNvPr id="10" name="Grafik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14443" y="5735589"/>
            <a:ext cx="720000" cy="720000"/>
          </a:xfrm>
          <a:prstGeom prst="rect">
            <a:avLst/>
          </a:prstGeom>
        </p:spPr>
      </p:pic>
    </p:spTree>
    <p:extLst>
      <p:ext uri="{BB962C8B-B14F-4D97-AF65-F5344CB8AC3E}">
        <p14:creationId xmlns:p14="http://schemas.microsoft.com/office/powerpoint/2010/main" val="1929986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437018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755858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868112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576663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CECF3"/>
          </a:solidFill>
          <a:ln/>
        </p:spPr>
      </p:sp>
      <p:sp>
        <p:nvSpPr>
          <p:cNvPr id="3" name="Shape 1"/>
          <p:cNvSpPr/>
          <p:nvPr/>
        </p:nvSpPr>
        <p:spPr>
          <a:xfrm>
            <a:off x="0" y="0"/>
            <a:ext cx="12192000" cy="6858000"/>
          </a:xfrm>
          <a:prstGeom prst="rect">
            <a:avLst/>
          </a:prstGeom>
          <a:solidFill>
            <a:srgbClr val="FFFFFF">
              <a:alpha val="95000"/>
            </a:srgbClr>
          </a:solidFill>
          <a:ln/>
        </p:spPr>
      </p:sp>
      <p:pic>
        <p:nvPicPr>
          <p:cNvPr id="4" name="Image 0" descr="preencoded.png">
            <a:hlinkClick r:id="rId2"/>
          </p:cNvPr>
          <p:cNvPicPr>
            <a:picLocks noChangeAspect="1"/>
          </p:cNvPicPr>
          <p:nvPr/>
        </p:nvPicPr>
        <p:blipFill>
          <a:blip r:embed="rId3"/>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456229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tro_Bildplatzhalter mittel">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5272"/>
          </a:xfrm>
          <a:prstGeom prst="rect">
            <a:avLst/>
          </a:prstGeom>
        </p:spPr>
      </p:pic>
      <p:sp>
        <p:nvSpPr>
          <p:cNvPr id="15" name="Titel 1">
            <a:extLst>
              <a:ext uri="{FF2B5EF4-FFF2-40B4-BE49-F238E27FC236}">
                <a16:creationId xmlns:a16="http://schemas.microsoft.com/office/drawing/2014/main" id="{E1B1E90B-77D9-DE48-A33D-DCD5F1841A69}"/>
              </a:ext>
            </a:extLst>
          </p:cNvPr>
          <p:cNvSpPr>
            <a:spLocks noGrp="1"/>
          </p:cNvSpPr>
          <p:nvPr>
            <p:ph type="ctrTitle" hasCustomPrompt="1"/>
          </p:nvPr>
        </p:nvSpPr>
        <p:spPr>
          <a:xfrm>
            <a:off x="658801" y="3367683"/>
            <a:ext cx="10904698" cy="2547557"/>
          </a:xfrm>
        </p:spPr>
        <p:txBody>
          <a:bodyPr anchor="b">
            <a:noAutofit/>
          </a:bodyPr>
          <a:lstStyle>
            <a:lvl1pPr algn="l">
              <a:defRPr sz="8000" b="0" i="0">
                <a:solidFill>
                  <a:schemeClr val="bg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r>
              <a:rPr lang="de-DE" dirty="0"/>
              <a:t>Präsentationstitel</a:t>
            </a:r>
            <a:br>
              <a:rPr lang="de-DE" dirty="0"/>
            </a:br>
            <a:r>
              <a:rPr lang="de-DE" dirty="0"/>
              <a:t>Präsentationstitel Zeile </a:t>
            </a:r>
          </a:p>
        </p:txBody>
      </p:sp>
      <p:sp>
        <p:nvSpPr>
          <p:cNvPr id="17" name="Textplatzhalter 4">
            <a:extLst>
              <a:ext uri="{FF2B5EF4-FFF2-40B4-BE49-F238E27FC236}">
                <a16:creationId xmlns:a16="http://schemas.microsoft.com/office/drawing/2014/main" id="{76478C1E-D7E2-394C-AEF9-47355348E44F}"/>
              </a:ext>
            </a:extLst>
          </p:cNvPr>
          <p:cNvSpPr>
            <a:spLocks noGrp="1"/>
          </p:cNvSpPr>
          <p:nvPr>
            <p:ph type="body" sz="quarter" idx="10" hasCustomPrompt="1"/>
          </p:nvPr>
        </p:nvSpPr>
        <p:spPr>
          <a:xfrm>
            <a:off x="8923323" y="6126637"/>
            <a:ext cx="2985820" cy="476250"/>
          </a:xfrm>
        </p:spPr>
        <p:txBody>
          <a:bodyPr>
            <a:normAutofit/>
          </a:bodyPr>
          <a:lstStyle>
            <a:lvl1pPr marL="0" indent="0">
              <a:buNone/>
              <a:defRPr sz="1800" b="0" i="0">
                <a:solidFill>
                  <a:schemeClr val="bg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pPr lvl="0"/>
            <a:r>
              <a:rPr lang="de-DE" dirty="0"/>
              <a:t>hfwu.de</a:t>
            </a:r>
          </a:p>
        </p:txBody>
      </p:sp>
      <p:sp>
        <p:nvSpPr>
          <p:cNvPr id="7" name="Textplatzhalter 4">
            <a:extLst>
              <a:ext uri="{FF2B5EF4-FFF2-40B4-BE49-F238E27FC236}">
                <a16:creationId xmlns:a16="http://schemas.microsoft.com/office/drawing/2014/main" id="{76478C1E-D7E2-394C-AEF9-47355348E44F}"/>
              </a:ext>
            </a:extLst>
          </p:cNvPr>
          <p:cNvSpPr>
            <a:spLocks noGrp="1"/>
          </p:cNvSpPr>
          <p:nvPr>
            <p:ph type="body" sz="quarter" idx="11" hasCustomPrompt="1"/>
          </p:nvPr>
        </p:nvSpPr>
        <p:spPr>
          <a:xfrm>
            <a:off x="658800" y="6126637"/>
            <a:ext cx="7772789" cy="476250"/>
          </a:xfrm>
        </p:spPr>
        <p:txBody>
          <a:bodyPr>
            <a:normAutofit/>
          </a:bodyPr>
          <a:lstStyle>
            <a:lvl1pPr marL="0" indent="0">
              <a:buNone/>
              <a:defRPr sz="1800" b="0" i="0">
                <a:solidFill>
                  <a:schemeClr val="bg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pPr lvl="0"/>
            <a:r>
              <a:rPr lang="de-DE" dirty="0"/>
              <a:t>Ort, Datum, Referent</a:t>
            </a:r>
          </a:p>
        </p:txBody>
      </p:sp>
      <p:pic>
        <p:nvPicPr>
          <p:cNvPr id="5" name="Grafik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179"/>
            <a:ext cx="12192001" cy="3060192"/>
          </a:xfrm>
          <a:prstGeom prst="rect">
            <a:avLst/>
          </a:prstGeom>
        </p:spPr>
      </p:pic>
      <p:sp>
        <p:nvSpPr>
          <p:cNvPr id="16" name="Bildplatzhalter 2">
            <a:extLst>
              <a:ext uri="{FF2B5EF4-FFF2-40B4-BE49-F238E27FC236}">
                <a16:creationId xmlns:a16="http://schemas.microsoft.com/office/drawing/2014/main" id="{A458B8E8-34BF-1847-88F4-67C0C85D91D7}"/>
              </a:ext>
            </a:extLst>
          </p:cNvPr>
          <p:cNvSpPr>
            <a:spLocks noGrp="1"/>
          </p:cNvSpPr>
          <p:nvPr>
            <p:ph type="pic" sz="quarter" idx="22"/>
          </p:nvPr>
        </p:nvSpPr>
        <p:spPr>
          <a:xfrm>
            <a:off x="15150" y="7396"/>
            <a:ext cx="12192000" cy="3062975"/>
          </a:xfrm>
          <a:effectLst>
            <a:outerShdw blurRad="63500" sx="102000" sy="102000" algn="ctr" rotWithShape="0">
              <a:prstClr val="black">
                <a:alpha val="40000"/>
              </a:prstClr>
            </a:outerShdw>
          </a:effectLst>
        </p:spPr>
        <p:txBody>
          <a:bodyPr/>
          <a:lstStyle>
            <a:lvl1pPr marL="0" indent="0">
              <a:buNone/>
              <a:defRPr/>
            </a:lvl1pPr>
          </a:lstStyle>
          <a:p>
            <a:r>
              <a:rPr lang="de-DE" dirty="0"/>
              <a:t>Bild</a:t>
            </a:r>
          </a:p>
        </p:txBody>
      </p:sp>
    </p:spTree>
    <p:extLst>
      <p:ext uri="{BB962C8B-B14F-4D97-AF65-F5344CB8AC3E}">
        <p14:creationId xmlns:p14="http://schemas.microsoft.com/office/powerpoint/2010/main" val="138368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Intro_Bildplatzhalter mittel">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5272"/>
          </a:xfrm>
          <a:prstGeom prst="rect">
            <a:avLst/>
          </a:prstGeom>
        </p:spPr>
      </p:pic>
      <p:sp>
        <p:nvSpPr>
          <p:cNvPr id="15" name="Titel 1">
            <a:extLst>
              <a:ext uri="{FF2B5EF4-FFF2-40B4-BE49-F238E27FC236}">
                <a16:creationId xmlns:a16="http://schemas.microsoft.com/office/drawing/2014/main" id="{E1B1E90B-77D9-DE48-A33D-DCD5F1841A69}"/>
              </a:ext>
            </a:extLst>
          </p:cNvPr>
          <p:cNvSpPr>
            <a:spLocks noGrp="1"/>
          </p:cNvSpPr>
          <p:nvPr>
            <p:ph type="ctrTitle" hasCustomPrompt="1"/>
          </p:nvPr>
        </p:nvSpPr>
        <p:spPr>
          <a:xfrm>
            <a:off x="658800" y="3367683"/>
            <a:ext cx="10944301" cy="2547557"/>
          </a:xfrm>
        </p:spPr>
        <p:txBody>
          <a:bodyPr anchor="b">
            <a:noAutofit/>
          </a:bodyPr>
          <a:lstStyle>
            <a:lvl1pPr algn="l">
              <a:defRPr sz="8000" b="0" i="0">
                <a:solidFill>
                  <a:schemeClr val="bg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r>
              <a:rPr lang="de-DE" dirty="0"/>
              <a:t>Präsentationstitel</a:t>
            </a:r>
            <a:br>
              <a:rPr lang="de-DE" dirty="0"/>
            </a:br>
            <a:r>
              <a:rPr lang="de-DE" dirty="0"/>
              <a:t>Präsentationstitel Zeile </a:t>
            </a:r>
          </a:p>
        </p:txBody>
      </p:sp>
      <p:sp>
        <p:nvSpPr>
          <p:cNvPr id="17" name="Textplatzhalter 4">
            <a:extLst>
              <a:ext uri="{FF2B5EF4-FFF2-40B4-BE49-F238E27FC236}">
                <a16:creationId xmlns:a16="http://schemas.microsoft.com/office/drawing/2014/main" id="{76478C1E-D7E2-394C-AEF9-47355348E44F}"/>
              </a:ext>
            </a:extLst>
          </p:cNvPr>
          <p:cNvSpPr>
            <a:spLocks noGrp="1"/>
          </p:cNvSpPr>
          <p:nvPr>
            <p:ph type="body" sz="quarter" idx="10" hasCustomPrompt="1"/>
          </p:nvPr>
        </p:nvSpPr>
        <p:spPr>
          <a:xfrm>
            <a:off x="8923323" y="6126637"/>
            <a:ext cx="2985820" cy="476250"/>
          </a:xfrm>
        </p:spPr>
        <p:txBody>
          <a:bodyPr>
            <a:normAutofit/>
          </a:bodyPr>
          <a:lstStyle>
            <a:lvl1pPr marL="0" indent="0">
              <a:buNone/>
              <a:defRPr sz="1800" b="0" i="0">
                <a:solidFill>
                  <a:schemeClr val="bg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pPr lvl="0"/>
            <a:r>
              <a:rPr lang="de-DE" dirty="0"/>
              <a:t>hfwu.de</a:t>
            </a:r>
          </a:p>
        </p:txBody>
      </p:sp>
      <p:sp>
        <p:nvSpPr>
          <p:cNvPr id="7" name="Textplatzhalter 4">
            <a:extLst>
              <a:ext uri="{FF2B5EF4-FFF2-40B4-BE49-F238E27FC236}">
                <a16:creationId xmlns:a16="http://schemas.microsoft.com/office/drawing/2014/main" id="{76478C1E-D7E2-394C-AEF9-47355348E44F}"/>
              </a:ext>
            </a:extLst>
          </p:cNvPr>
          <p:cNvSpPr>
            <a:spLocks noGrp="1"/>
          </p:cNvSpPr>
          <p:nvPr>
            <p:ph type="body" sz="quarter" idx="11" hasCustomPrompt="1"/>
          </p:nvPr>
        </p:nvSpPr>
        <p:spPr>
          <a:xfrm>
            <a:off x="658800" y="6126637"/>
            <a:ext cx="7772789" cy="476250"/>
          </a:xfrm>
        </p:spPr>
        <p:txBody>
          <a:bodyPr>
            <a:normAutofit/>
          </a:bodyPr>
          <a:lstStyle>
            <a:lvl1pPr marL="0" indent="0">
              <a:buNone/>
              <a:defRPr sz="1800" b="0" i="0">
                <a:solidFill>
                  <a:schemeClr val="bg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pPr lvl="0"/>
            <a:r>
              <a:rPr lang="de-DE" dirty="0"/>
              <a:t>Ort, Datum, Referent</a:t>
            </a:r>
          </a:p>
        </p:txBody>
      </p:sp>
      <p:sp>
        <p:nvSpPr>
          <p:cNvPr id="8" name="Bildplatzhalter 2">
            <a:extLst>
              <a:ext uri="{FF2B5EF4-FFF2-40B4-BE49-F238E27FC236}">
                <a16:creationId xmlns:a16="http://schemas.microsoft.com/office/drawing/2014/main" id="{A458B8E8-34BF-1847-88F4-67C0C85D91D7}"/>
              </a:ext>
            </a:extLst>
          </p:cNvPr>
          <p:cNvSpPr>
            <a:spLocks noGrp="1"/>
          </p:cNvSpPr>
          <p:nvPr>
            <p:ph type="pic" sz="quarter" idx="22"/>
          </p:nvPr>
        </p:nvSpPr>
        <p:spPr>
          <a:xfrm>
            <a:off x="0" y="1"/>
            <a:ext cx="12192000" cy="3095298"/>
          </a:xfrm>
          <a:effectLst>
            <a:outerShdw blurRad="63500" sx="102000" sy="102000" algn="ctr" rotWithShape="0">
              <a:prstClr val="black">
                <a:alpha val="40000"/>
              </a:prstClr>
            </a:outerShdw>
          </a:effectLst>
        </p:spPr>
        <p:txBody>
          <a:bodyPr/>
          <a:lstStyle>
            <a:lvl1pPr marL="0" indent="0">
              <a:buNone/>
              <a:defRPr baseline="0"/>
            </a:lvl1pPr>
          </a:lstStyle>
          <a:p>
            <a:r>
              <a:rPr lang="de-DE" dirty="0"/>
              <a:t>Bild</a:t>
            </a:r>
          </a:p>
        </p:txBody>
      </p:sp>
    </p:spTree>
    <p:extLst>
      <p:ext uri="{BB962C8B-B14F-4D97-AF65-F5344CB8AC3E}">
        <p14:creationId xmlns:p14="http://schemas.microsoft.com/office/powerpoint/2010/main" val="51235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ntro_Bildplatzhalter schmal">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576"/>
            <a:ext cx="12192000" cy="6857999"/>
          </a:xfrm>
          <a:prstGeom prst="rect">
            <a:avLst/>
          </a:prstGeom>
        </p:spPr>
      </p:pic>
      <p:sp>
        <p:nvSpPr>
          <p:cNvPr id="15" name="Titel 1">
            <a:extLst>
              <a:ext uri="{FF2B5EF4-FFF2-40B4-BE49-F238E27FC236}">
                <a16:creationId xmlns:a16="http://schemas.microsoft.com/office/drawing/2014/main" id="{E1B1E90B-77D9-DE48-A33D-DCD5F1841A69}"/>
              </a:ext>
            </a:extLst>
          </p:cNvPr>
          <p:cNvSpPr>
            <a:spLocks noGrp="1"/>
          </p:cNvSpPr>
          <p:nvPr>
            <p:ph type="ctrTitle" hasCustomPrompt="1"/>
          </p:nvPr>
        </p:nvSpPr>
        <p:spPr>
          <a:xfrm>
            <a:off x="658800" y="3367683"/>
            <a:ext cx="10944301" cy="2547557"/>
          </a:xfrm>
        </p:spPr>
        <p:txBody>
          <a:bodyPr anchor="b">
            <a:noAutofit/>
          </a:bodyPr>
          <a:lstStyle>
            <a:lvl1pPr algn="l">
              <a:defRPr sz="8000" b="0" i="0">
                <a:solidFill>
                  <a:schemeClr val="bg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r>
              <a:rPr lang="de-DE" dirty="0"/>
              <a:t>Präsentationstitel</a:t>
            </a:r>
            <a:br>
              <a:rPr lang="de-DE" dirty="0"/>
            </a:br>
            <a:r>
              <a:rPr lang="de-DE" dirty="0"/>
              <a:t>Präsentationstitel Zeile </a:t>
            </a:r>
          </a:p>
        </p:txBody>
      </p:sp>
      <p:sp>
        <p:nvSpPr>
          <p:cNvPr id="17" name="Textplatzhalter 4">
            <a:extLst>
              <a:ext uri="{FF2B5EF4-FFF2-40B4-BE49-F238E27FC236}">
                <a16:creationId xmlns:a16="http://schemas.microsoft.com/office/drawing/2014/main" id="{76478C1E-D7E2-394C-AEF9-47355348E44F}"/>
              </a:ext>
            </a:extLst>
          </p:cNvPr>
          <p:cNvSpPr>
            <a:spLocks noGrp="1"/>
          </p:cNvSpPr>
          <p:nvPr>
            <p:ph type="body" sz="quarter" idx="10" hasCustomPrompt="1"/>
          </p:nvPr>
        </p:nvSpPr>
        <p:spPr>
          <a:xfrm>
            <a:off x="8923323" y="6126637"/>
            <a:ext cx="2985820" cy="476250"/>
          </a:xfrm>
        </p:spPr>
        <p:txBody>
          <a:bodyPr>
            <a:normAutofit/>
          </a:bodyPr>
          <a:lstStyle>
            <a:lvl1pPr marL="0" indent="0">
              <a:buNone/>
              <a:defRPr sz="1800" b="0" i="0">
                <a:solidFill>
                  <a:schemeClr val="bg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pPr lvl="0"/>
            <a:r>
              <a:rPr lang="de-DE" dirty="0"/>
              <a:t>hfwu.de</a:t>
            </a:r>
          </a:p>
        </p:txBody>
      </p:sp>
      <p:sp>
        <p:nvSpPr>
          <p:cNvPr id="7" name="Textplatzhalter 4">
            <a:extLst>
              <a:ext uri="{FF2B5EF4-FFF2-40B4-BE49-F238E27FC236}">
                <a16:creationId xmlns:a16="http://schemas.microsoft.com/office/drawing/2014/main" id="{76478C1E-D7E2-394C-AEF9-47355348E44F}"/>
              </a:ext>
            </a:extLst>
          </p:cNvPr>
          <p:cNvSpPr>
            <a:spLocks noGrp="1"/>
          </p:cNvSpPr>
          <p:nvPr>
            <p:ph type="body" sz="quarter" idx="11" hasCustomPrompt="1"/>
          </p:nvPr>
        </p:nvSpPr>
        <p:spPr>
          <a:xfrm>
            <a:off x="658800" y="6126637"/>
            <a:ext cx="7772789" cy="476250"/>
          </a:xfrm>
        </p:spPr>
        <p:txBody>
          <a:bodyPr>
            <a:normAutofit/>
          </a:bodyPr>
          <a:lstStyle>
            <a:lvl1pPr marL="0" indent="0">
              <a:buNone/>
              <a:defRPr sz="1800" b="0" i="0">
                <a:solidFill>
                  <a:schemeClr val="bg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pPr lvl="0"/>
            <a:r>
              <a:rPr lang="de-DE" dirty="0"/>
              <a:t>Ort, Datum, Referent</a:t>
            </a:r>
          </a:p>
        </p:txBody>
      </p:sp>
      <p:pic>
        <p:nvPicPr>
          <p:cNvPr id="8" name="Grafik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27" y="1471088"/>
            <a:ext cx="12192001" cy="1619504"/>
          </a:xfrm>
          <a:prstGeom prst="rect">
            <a:avLst/>
          </a:prstGeom>
        </p:spPr>
      </p:pic>
      <p:sp>
        <p:nvSpPr>
          <p:cNvPr id="11" name="Bildplatzhalter 2">
            <a:extLst>
              <a:ext uri="{FF2B5EF4-FFF2-40B4-BE49-F238E27FC236}">
                <a16:creationId xmlns:a16="http://schemas.microsoft.com/office/drawing/2014/main" id="{A458B8E8-34BF-1847-88F4-67C0C85D91D7}"/>
              </a:ext>
            </a:extLst>
          </p:cNvPr>
          <p:cNvSpPr>
            <a:spLocks noGrp="1"/>
          </p:cNvSpPr>
          <p:nvPr>
            <p:ph type="pic" sz="quarter" idx="22"/>
          </p:nvPr>
        </p:nvSpPr>
        <p:spPr>
          <a:xfrm>
            <a:off x="0" y="1465604"/>
            <a:ext cx="12192000" cy="1630471"/>
          </a:xfrm>
          <a:effectLst>
            <a:outerShdw blurRad="63500" sx="102000" sy="102000" algn="ctr" rotWithShape="0">
              <a:prstClr val="black">
                <a:alpha val="40000"/>
              </a:prstClr>
            </a:outerShdw>
          </a:effectLst>
        </p:spPr>
        <p:txBody>
          <a:bodyPr/>
          <a:lstStyle>
            <a:lvl1pPr marL="0" indent="0">
              <a:buNone/>
              <a:defRPr/>
            </a:lvl1pPr>
          </a:lstStyle>
          <a:p>
            <a:r>
              <a:rPr lang="de-DE" dirty="0"/>
              <a:t>Bild</a:t>
            </a:r>
          </a:p>
        </p:txBody>
      </p:sp>
    </p:spTree>
    <p:extLst>
      <p:ext uri="{BB962C8B-B14F-4D97-AF65-F5344CB8AC3E}">
        <p14:creationId xmlns:p14="http://schemas.microsoft.com/office/powerpoint/2010/main" val="44005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Intro_Bildplatzhalter schmal">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576"/>
            <a:ext cx="12192000" cy="6857999"/>
          </a:xfrm>
          <a:prstGeom prst="rect">
            <a:avLst/>
          </a:prstGeom>
        </p:spPr>
      </p:pic>
      <p:sp>
        <p:nvSpPr>
          <p:cNvPr id="15" name="Titel 1">
            <a:extLst>
              <a:ext uri="{FF2B5EF4-FFF2-40B4-BE49-F238E27FC236}">
                <a16:creationId xmlns:a16="http://schemas.microsoft.com/office/drawing/2014/main" id="{E1B1E90B-77D9-DE48-A33D-DCD5F1841A69}"/>
              </a:ext>
            </a:extLst>
          </p:cNvPr>
          <p:cNvSpPr>
            <a:spLocks noGrp="1"/>
          </p:cNvSpPr>
          <p:nvPr>
            <p:ph type="ctrTitle" hasCustomPrompt="1"/>
          </p:nvPr>
        </p:nvSpPr>
        <p:spPr>
          <a:xfrm>
            <a:off x="658800" y="3367683"/>
            <a:ext cx="10944301" cy="2547557"/>
          </a:xfrm>
        </p:spPr>
        <p:txBody>
          <a:bodyPr anchor="b">
            <a:noAutofit/>
          </a:bodyPr>
          <a:lstStyle>
            <a:lvl1pPr algn="l">
              <a:defRPr sz="8000" b="0" i="0">
                <a:solidFill>
                  <a:schemeClr val="bg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r>
              <a:rPr lang="de-DE" dirty="0"/>
              <a:t>Präsentationstitel</a:t>
            </a:r>
            <a:br>
              <a:rPr lang="de-DE" dirty="0"/>
            </a:br>
            <a:r>
              <a:rPr lang="de-DE" dirty="0"/>
              <a:t>Präsentationstitel Zeile </a:t>
            </a:r>
          </a:p>
        </p:txBody>
      </p:sp>
      <p:sp>
        <p:nvSpPr>
          <p:cNvPr id="17" name="Textplatzhalter 4">
            <a:extLst>
              <a:ext uri="{FF2B5EF4-FFF2-40B4-BE49-F238E27FC236}">
                <a16:creationId xmlns:a16="http://schemas.microsoft.com/office/drawing/2014/main" id="{76478C1E-D7E2-394C-AEF9-47355348E44F}"/>
              </a:ext>
            </a:extLst>
          </p:cNvPr>
          <p:cNvSpPr>
            <a:spLocks noGrp="1"/>
          </p:cNvSpPr>
          <p:nvPr>
            <p:ph type="body" sz="quarter" idx="10" hasCustomPrompt="1"/>
          </p:nvPr>
        </p:nvSpPr>
        <p:spPr>
          <a:xfrm>
            <a:off x="8923323" y="6126637"/>
            <a:ext cx="2985820" cy="476250"/>
          </a:xfrm>
        </p:spPr>
        <p:txBody>
          <a:bodyPr>
            <a:normAutofit/>
          </a:bodyPr>
          <a:lstStyle>
            <a:lvl1pPr marL="0" indent="0">
              <a:buNone/>
              <a:defRPr sz="1800" b="0" i="0">
                <a:solidFill>
                  <a:schemeClr val="bg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pPr lvl="0"/>
            <a:r>
              <a:rPr lang="de-DE" dirty="0"/>
              <a:t>hfwu.de</a:t>
            </a:r>
          </a:p>
        </p:txBody>
      </p:sp>
      <p:sp>
        <p:nvSpPr>
          <p:cNvPr id="7" name="Textplatzhalter 4">
            <a:extLst>
              <a:ext uri="{FF2B5EF4-FFF2-40B4-BE49-F238E27FC236}">
                <a16:creationId xmlns:a16="http://schemas.microsoft.com/office/drawing/2014/main" id="{76478C1E-D7E2-394C-AEF9-47355348E44F}"/>
              </a:ext>
            </a:extLst>
          </p:cNvPr>
          <p:cNvSpPr>
            <a:spLocks noGrp="1"/>
          </p:cNvSpPr>
          <p:nvPr>
            <p:ph type="body" sz="quarter" idx="11" hasCustomPrompt="1"/>
          </p:nvPr>
        </p:nvSpPr>
        <p:spPr>
          <a:xfrm>
            <a:off x="658800" y="6126637"/>
            <a:ext cx="7772789" cy="476250"/>
          </a:xfrm>
        </p:spPr>
        <p:txBody>
          <a:bodyPr>
            <a:normAutofit/>
          </a:bodyPr>
          <a:lstStyle>
            <a:lvl1pPr marL="0" indent="0">
              <a:buNone/>
              <a:defRPr sz="1800" b="0" i="0">
                <a:solidFill>
                  <a:schemeClr val="bg1"/>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pPr lvl="0"/>
            <a:r>
              <a:rPr lang="de-DE" dirty="0"/>
              <a:t>Ort, Datum, Referent</a:t>
            </a:r>
          </a:p>
        </p:txBody>
      </p:sp>
    </p:spTree>
    <p:extLst>
      <p:ext uri="{BB962C8B-B14F-4D97-AF65-F5344CB8AC3E}">
        <p14:creationId xmlns:p14="http://schemas.microsoft.com/office/powerpoint/2010/main" val="9803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_Agenda_Index">
    <p:spTree>
      <p:nvGrpSpPr>
        <p:cNvPr id="1" name=""/>
        <p:cNvGrpSpPr/>
        <p:nvPr/>
      </p:nvGrpSpPr>
      <p:grpSpPr>
        <a:xfrm>
          <a:off x="0" y="0"/>
          <a:ext cx="0" cy="0"/>
          <a:chOff x="0" y="0"/>
          <a:chExt cx="0" cy="0"/>
        </a:xfrm>
      </p:grpSpPr>
      <p:sp>
        <p:nvSpPr>
          <p:cNvPr id="11" name="Inhaltsplatzhalter 9">
            <a:extLst>
              <a:ext uri="{FF2B5EF4-FFF2-40B4-BE49-F238E27FC236}">
                <a16:creationId xmlns:a16="http://schemas.microsoft.com/office/drawing/2014/main" id="{A2C90CB7-A6C0-6749-994D-3470E42CA5E1}"/>
              </a:ext>
            </a:extLst>
          </p:cNvPr>
          <p:cNvSpPr>
            <a:spLocks noGrp="1"/>
          </p:cNvSpPr>
          <p:nvPr>
            <p:ph sz="quarter" idx="13" hasCustomPrompt="1"/>
          </p:nvPr>
        </p:nvSpPr>
        <p:spPr>
          <a:xfrm>
            <a:off x="6228000" y="3129255"/>
            <a:ext cx="2552699" cy="599489"/>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500" b="0" i="0">
                <a:solidFill>
                  <a:schemeClr val="tx1"/>
                </a:solidFill>
                <a:latin typeface="Open Sans Condensed Condensed" panose="020B0806030504020204" pitchFamily="34" charset="0"/>
                <a:ea typeface="Open Sans Condensed Condensed" panose="020B0806030504020204" pitchFamily="34" charset="0"/>
                <a:cs typeface="Open Sans Condensed Condensed" panose="020B08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dirty="0"/>
              <a:t>Headline H2</a:t>
            </a:r>
          </a:p>
          <a:p>
            <a:pPr lvl="0"/>
            <a:endParaRPr lang="de-DE" dirty="0"/>
          </a:p>
        </p:txBody>
      </p:sp>
      <p:sp>
        <p:nvSpPr>
          <p:cNvPr id="12" name="Inhaltsplatzhalter 9">
            <a:extLst>
              <a:ext uri="{FF2B5EF4-FFF2-40B4-BE49-F238E27FC236}">
                <a16:creationId xmlns:a16="http://schemas.microsoft.com/office/drawing/2014/main" id="{A972DB45-ACCC-BE46-9FAF-4195FD58F57D}"/>
              </a:ext>
            </a:extLst>
          </p:cNvPr>
          <p:cNvSpPr>
            <a:spLocks noGrp="1"/>
          </p:cNvSpPr>
          <p:nvPr>
            <p:ph sz="quarter" idx="14" hasCustomPrompt="1"/>
          </p:nvPr>
        </p:nvSpPr>
        <p:spPr>
          <a:xfrm>
            <a:off x="9010800" y="3129254"/>
            <a:ext cx="2552698" cy="599489"/>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500" b="0" i="0">
                <a:solidFill>
                  <a:schemeClr val="tx1"/>
                </a:solidFill>
                <a:latin typeface="Open Sans Condensed Condensed" panose="020B0806030504020204" pitchFamily="34" charset="0"/>
                <a:ea typeface="Open Sans Condensed Condensed" panose="020B0806030504020204" pitchFamily="34" charset="0"/>
                <a:cs typeface="Open Sans Condensed Condensed" panose="020B08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dirty="0"/>
              <a:t>Headline H2</a:t>
            </a:r>
          </a:p>
        </p:txBody>
      </p:sp>
      <p:sp>
        <p:nvSpPr>
          <p:cNvPr id="14" name="Inhaltsplatzhalter 9">
            <a:extLst>
              <a:ext uri="{FF2B5EF4-FFF2-40B4-BE49-F238E27FC236}">
                <a16:creationId xmlns:a16="http://schemas.microsoft.com/office/drawing/2014/main" id="{F729AA06-CD4B-D946-8FBD-C7E9EF1A0055}"/>
              </a:ext>
            </a:extLst>
          </p:cNvPr>
          <p:cNvSpPr>
            <a:spLocks noGrp="1"/>
          </p:cNvSpPr>
          <p:nvPr>
            <p:ph sz="quarter" idx="16" hasCustomPrompt="1"/>
          </p:nvPr>
        </p:nvSpPr>
        <p:spPr>
          <a:xfrm>
            <a:off x="9010800" y="4049680"/>
            <a:ext cx="2552699" cy="1985733"/>
          </a:xfrm>
        </p:spPr>
        <p:txBody>
          <a:bodyPr>
            <a:normAutofit/>
          </a:bodyPr>
          <a:lstStyle>
            <a:lvl1pPr marL="0" indent="0">
              <a:buNone/>
              <a:defRPr sz="1400" b="0" i="0">
                <a:solidFill>
                  <a:srgbClr val="000000"/>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Text</a:t>
            </a:r>
          </a:p>
        </p:txBody>
      </p:sp>
      <p:sp>
        <p:nvSpPr>
          <p:cNvPr id="15" name="Inhaltsplatzhalter 9">
            <a:extLst>
              <a:ext uri="{FF2B5EF4-FFF2-40B4-BE49-F238E27FC236}">
                <a16:creationId xmlns:a16="http://schemas.microsoft.com/office/drawing/2014/main" id="{F60D1220-A665-9146-BB7A-BC072212BC5A}"/>
              </a:ext>
            </a:extLst>
          </p:cNvPr>
          <p:cNvSpPr>
            <a:spLocks noGrp="1"/>
          </p:cNvSpPr>
          <p:nvPr>
            <p:ph sz="quarter" idx="17" hasCustomPrompt="1"/>
          </p:nvPr>
        </p:nvSpPr>
        <p:spPr>
          <a:xfrm>
            <a:off x="6228000" y="4049679"/>
            <a:ext cx="2552699" cy="1985733"/>
          </a:xfrm>
        </p:spPr>
        <p:txBody>
          <a:bodyPr>
            <a:normAutofit/>
          </a:bodyPr>
          <a:lstStyle>
            <a:lvl1pPr marL="0" indent="0">
              <a:buNone/>
              <a:defRPr sz="1400" b="0" i="0">
                <a:solidFill>
                  <a:srgbClr val="000000"/>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Text</a:t>
            </a:r>
          </a:p>
        </p:txBody>
      </p:sp>
    </p:spTree>
    <p:extLst>
      <p:ext uri="{BB962C8B-B14F-4D97-AF65-F5344CB8AC3E}">
        <p14:creationId xmlns:p14="http://schemas.microsoft.com/office/powerpoint/2010/main" val="1564967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A41CAA-D93F-4189-B131-D65E8B832A75}"/>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634063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block_1">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41D148EF-FFD4-234B-B4B1-95E71D886A23}"/>
              </a:ext>
            </a:extLst>
          </p:cNvPr>
          <p:cNvSpPr>
            <a:spLocks noGrp="1"/>
          </p:cNvSpPr>
          <p:nvPr>
            <p:ph type="title" hasCustomPrompt="1"/>
          </p:nvPr>
        </p:nvSpPr>
        <p:spPr>
          <a:xfrm>
            <a:off x="665679" y="441784"/>
            <a:ext cx="10896581" cy="1345868"/>
          </a:xfrm>
        </p:spPr>
        <p:txBody>
          <a:bodyPr/>
          <a:lstStyle>
            <a:lvl1pPr>
              <a:defRPr b="0" i="0">
                <a:solidFill>
                  <a:srgbClr val="102045"/>
                </a:solidFill>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stStyle>
          <a:p>
            <a:r>
              <a:rPr lang="de-DE" dirty="0"/>
              <a:t>Headline H1</a:t>
            </a:r>
          </a:p>
        </p:txBody>
      </p:sp>
      <p:sp>
        <p:nvSpPr>
          <p:cNvPr id="17" name="Inhaltsplatzhalter 9">
            <a:extLst>
              <a:ext uri="{FF2B5EF4-FFF2-40B4-BE49-F238E27FC236}">
                <a16:creationId xmlns:a16="http://schemas.microsoft.com/office/drawing/2014/main" id="{274665AF-5B1F-8047-BBC1-AE466D055301}"/>
              </a:ext>
            </a:extLst>
          </p:cNvPr>
          <p:cNvSpPr>
            <a:spLocks noGrp="1"/>
          </p:cNvSpPr>
          <p:nvPr>
            <p:ph sz="quarter" idx="13" hasCustomPrompt="1"/>
          </p:nvPr>
        </p:nvSpPr>
        <p:spPr>
          <a:xfrm>
            <a:off x="665680" y="2043536"/>
            <a:ext cx="10896580" cy="599489"/>
          </a:xfrm>
        </p:spPr>
        <p:txBody>
          <a:bodyPr>
            <a:normAutofit/>
          </a:bodyPr>
          <a:lstStyle>
            <a:lvl1pPr marL="0" indent="0">
              <a:buNone/>
              <a:defRPr sz="2500" b="1" i="0">
                <a:solidFill>
                  <a:srgbClr val="000000"/>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Headline H2</a:t>
            </a:r>
          </a:p>
        </p:txBody>
      </p:sp>
      <p:sp>
        <p:nvSpPr>
          <p:cNvPr id="18" name="Inhaltsplatzhalter 9">
            <a:extLst>
              <a:ext uri="{FF2B5EF4-FFF2-40B4-BE49-F238E27FC236}">
                <a16:creationId xmlns:a16="http://schemas.microsoft.com/office/drawing/2014/main" id="{F1FFC397-0A26-D645-8FB3-BC8F877B9618}"/>
              </a:ext>
            </a:extLst>
          </p:cNvPr>
          <p:cNvSpPr>
            <a:spLocks noGrp="1"/>
          </p:cNvSpPr>
          <p:nvPr>
            <p:ph sz="quarter" idx="14" hasCustomPrompt="1"/>
          </p:nvPr>
        </p:nvSpPr>
        <p:spPr>
          <a:xfrm>
            <a:off x="665680" y="2678274"/>
            <a:ext cx="10896580" cy="599489"/>
          </a:xfrm>
        </p:spPr>
        <p:txBody>
          <a:bodyPr/>
          <a:lstStyle>
            <a:lvl1pPr marL="0" indent="0">
              <a:buNone/>
              <a:defRPr sz="2000" b="0" i="0">
                <a:solidFill>
                  <a:srgbClr val="102045"/>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err="1"/>
              <a:t>Introtext</a:t>
            </a:r>
            <a:endParaRPr lang="de-DE" dirty="0"/>
          </a:p>
        </p:txBody>
      </p:sp>
      <p:sp>
        <p:nvSpPr>
          <p:cNvPr id="19" name="Inhaltsplatzhalter 9">
            <a:extLst>
              <a:ext uri="{FF2B5EF4-FFF2-40B4-BE49-F238E27FC236}">
                <a16:creationId xmlns:a16="http://schemas.microsoft.com/office/drawing/2014/main" id="{B8060C65-DC63-C242-98A7-6208A5AA8D19}"/>
              </a:ext>
            </a:extLst>
          </p:cNvPr>
          <p:cNvSpPr>
            <a:spLocks noGrp="1"/>
          </p:cNvSpPr>
          <p:nvPr>
            <p:ph sz="quarter" idx="16" hasCustomPrompt="1"/>
          </p:nvPr>
        </p:nvSpPr>
        <p:spPr>
          <a:xfrm>
            <a:off x="3446974" y="3322800"/>
            <a:ext cx="2552699" cy="1985733"/>
          </a:xfrm>
        </p:spPr>
        <p:txBody>
          <a:bodyPr>
            <a:normAutofit/>
          </a:bodyPr>
          <a:lstStyle>
            <a:lvl1pPr marL="0" indent="0">
              <a:buNone/>
              <a:defRPr sz="1400" b="0" i="0">
                <a:solidFill>
                  <a:srgbClr val="000000"/>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Text</a:t>
            </a:r>
          </a:p>
        </p:txBody>
      </p:sp>
      <p:sp>
        <p:nvSpPr>
          <p:cNvPr id="20" name="Inhaltsplatzhalter 9">
            <a:extLst>
              <a:ext uri="{FF2B5EF4-FFF2-40B4-BE49-F238E27FC236}">
                <a16:creationId xmlns:a16="http://schemas.microsoft.com/office/drawing/2014/main" id="{FFBA0FC7-D37F-9C4C-976D-168031BD50D6}"/>
              </a:ext>
            </a:extLst>
          </p:cNvPr>
          <p:cNvSpPr>
            <a:spLocks noGrp="1"/>
          </p:cNvSpPr>
          <p:nvPr>
            <p:ph sz="quarter" idx="17" hasCustomPrompt="1"/>
          </p:nvPr>
        </p:nvSpPr>
        <p:spPr>
          <a:xfrm>
            <a:off x="665680" y="3321989"/>
            <a:ext cx="2552699" cy="1985733"/>
          </a:xfrm>
        </p:spPr>
        <p:txBody>
          <a:bodyPr>
            <a:normAutofit/>
          </a:bodyPr>
          <a:lstStyle>
            <a:lvl1pPr marL="0" indent="0">
              <a:buNone/>
              <a:defRPr sz="1400" b="0" i="0">
                <a:solidFill>
                  <a:srgbClr val="000000"/>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Text</a:t>
            </a:r>
          </a:p>
        </p:txBody>
      </p:sp>
      <p:sp>
        <p:nvSpPr>
          <p:cNvPr id="22" name="Inhaltsplatzhalter 9">
            <a:extLst>
              <a:ext uri="{FF2B5EF4-FFF2-40B4-BE49-F238E27FC236}">
                <a16:creationId xmlns:a16="http://schemas.microsoft.com/office/drawing/2014/main" id="{16FFC5A2-3B97-A249-B0AB-AC72884075B0}"/>
              </a:ext>
            </a:extLst>
          </p:cNvPr>
          <p:cNvSpPr>
            <a:spLocks noGrp="1"/>
          </p:cNvSpPr>
          <p:nvPr>
            <p:ph sz="quarter" idx="18" hasCustomPrompt="1"/>
          </p:nvPr>
        </p:nvSpPr>
        <p:spPr>
          <a:xfrm>
            <a:off x="6228268" y="3322800"/>
            <a:ext cx="2552699" cy="1985733"/>
          </a:xfrm>
        </p:spPr>
        <p:txBody>
          <a:bodyPr>
            <a:normAutofit/>
          </a:bodyPr>
          <a:lstStyle>
            <a:lvl1pPr marL="0" indent="0">
              <a:buNone/>
              <a:defRPr sz="1400" b="0" i="0">
                <a:solidFill>
                  <a:srgbClr val="000000"/>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Text</a:t>
            </a:r>
          </a:p>
        </p:txBody>
      </p:sp>
      <p:sp>
        <p:nvSpPr>
          <p:cNvPr id="23" name="Inhaltsplatzhalter 9">
            <a:extLst>
              <a:ext uri="{FF2B5EF4-FFF2-40B4-BE49-F238E27FC236}">
                <a16:creationId xmlns:a16="http://schemas.microsoft.com/office/drawing/2014/main" id="{E4D5ED1C-5F46-DD4D-9969-FA517082B44F}"/>
              </a:ext>
            </a:extLst>
          </p:cNvPr>
          <p:cNvSpPr>
            <a:spLocks noGrp="1"/>
          </p:cNvSpPr>
          <p:nvPr>
            <p:ph sz="quarter" idx="19" hasCustomPrompt="1"/>
          </p:nvPr>
        </p:nvSpPr>
        <p:spPr>
          <a:xfrm>
            <a:off x="9009562" y="3322800"/>
            <a:ext cx="2552699" cy="1985733"/>
          </a:xfrm>
        </p:spPr>
        <p:txBody>
          <a:bodyPr>
            <a:normAutofit/>
          </a:bodyPr>
          <a:lstStyle>
            <a:lvl1pPr marL="0" indent="0">
              <a:buNone/>
              <a:defRPr sz="1400" b="0" i="0">
                <a:solidFill>
                  <a:srgbClr val="000000"/>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chemeClr val="tx2">
                    <a:lumMod val="75000"/>
                  </a:schemeClr>
                </a:solidFill>
                <a:latin typeface="Helvetica" pitchFamily="2" charset="0"/>
              </a:defRPr>
            </a:lvl2pPr>
            <a:lvl3pPr>
              <a:defRPr b="0" i="0">
                <a:solidFill>
                  <a:schemeClr val="tx2">
                    <a:lumMod val="75000"/>
                  </a:schemeClr>
                </a:solidFill>
                <a:latin typeface="Helvetica" pitchFamily="2" charset="0"/>
              </a:defRPr>
            </a:lvl3pPr>
            <a:lvl4pPr>
              <a:defRPr b="0" i="0">
                <a:solidFill>
                  <a:schemeClr val="tx2">
                    <a:lumMod val="75000"/>
                  </a:schemeClr>
                </a:solidFill>
                <a:latin typeface="Helvetica" pitchFamily="2" charset="0"/>
              </a:defRPr>
            </a:lvl4pPr>
            <a:lvl5pPr>
              <a:defRPr b="0" i="0">
                <a:solidFill>
                  <a:schemeClr val="tx2">
                    <a:lumMod val="75000"/>
                  </a:schemeClr>
                </a:solidFill>
                <a:latin typeface="Helvetica" pitchFamily="2" charset="0"/>
              </a:defRPr>
            </a:lvl5pPr>
          </a:lstStyle>
          <a:p>
            <a:pPr lvl="0"/>
            <a:r>
              <a:rPr lang="de-DE" dirty="0"/>
              <a:t>Text</a:t>
            </a:r>
          </a:p>
        </p:txBody>
      </p:sp>
      <p:pic>
        <p:nvPicPr>
          <p:cNvPr id="9" name="Grafik 8">
            <a:extLst>
              <a:ext uri="{FF2B5EF4-FFF2-40B4-BE49-F238E27FC236}">
                <a16:creationId xmlns:a16="http://schemas.microsoft.com/office/drawing/2014/main" id="{95F96663-0C1D-41B3-82DF-CEB6420C63A4}"/>
              </a:ext>
            </a:extLst>
          </p:cNvPr>
          <p:cNvPicPr/>
          <p:nvPr userDrawn="1"/>
        </p:nvPicPr>
        <p:blipFill>
          <a:blip r:embed="rId2" r:link="rId3">
            <a:extLst>
              <a:ext uri="{28A0092B-C50C-407E-A947-70E740481C1C}">
                <a14:useLocalDpi xmlns:a14="http://schemas.microsoft.com/office/drawing/2010/main" val="0"/>
              </a:ext>
            </a:extLst>
          </a:blip>
          <a:srcRect/>
          <a:stretch>
            <a:fillRect/>
          </a:stretch>
        </p:blipFill>
        <p:spPr bwMode="auto">
          <a:xfrm>
            <a:off x="10058404" y="5833187"/>
            <a:ext cx="2104844" cy="1014837"/>
          </a:xfrm>
          <a:prstGeom prst="rect">
            <a:avLst/>
          </a:prstGeom>
          <a:noFill/>
          <a:ln>
            <a:noFill/>
          </a:ln>
        </p:spPr>
      </p:pic>
    </p:spTree>
    <p:extLst>
      <p:ext uri="{BB962C8B-B14F-4D97-AF65-F5344CB8AC3E}">
        <p14:creationId xmlns:p14="http://schemas.microsoft.com/office/powerpoint/2010/main" val="465758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69F3266-5383-3F40-9DDA-4C8850505905}"/>
              </a:ext>
            </a:extLst>
          </p:cNvPr>
          <p:cNvPicPr>
            <a:picLocks noChangeAspect="1"/>
          </p:cNvPicPr>
          <p:nvPr userDrawn="1"/>
        </p:nvPicPr>
        <p:blipFill>
          <a:blip r:embed="rId26"/>
          <a:stretch>
            <a:fillRect/>
          </a:stretch>
        </p:blipFill>
        <p:spPr>
          <a:xfrm>
            <a:off x="0" y="0"/>
            <a:ext cx="12192000" cy="6858000"/>
          </a:xfrm>
          <a:prstGeom prst="rect">
            <a:avLst/>
          </a:prstGeom>
        </p:spPr>
      </p:pic>
      <p:sp>
        <p:nvSpPr>
          <p:cNvPr id="2" name="Titelplatzhalter 1">
            <a:extLst>
              <a:ext uri="{FF2B5EF4-FFF2-40B4-BE49-F238E27FC236}">
                <a16:creationId xmlns:a16="http://schemas.microsoft.com/office/drawing/2014/main" id="{75358E9D-1635-9044-8461-1E2F9BC7E5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0" lang="de-DE" sz="6000" b="1" i="0" u="none" strike="noStrike" kern="1200" cap="none" spc="0" normalizeH="0" baseline="0" noProof="0" dirty="0">
                <a:ln>
                  <a:noFill/>
                </a:ln>
                <a:solidFill>
                  <a:prstClr val="black"/>
                </a:solidFill>
                <a:effectLst/>
                <a:uLnTx/>
                <a:uFillTx/>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H1</a:t>
            </a:r>
            <a:endParaRPr lang="de-DE" dirty="0"/>
          </a:p>
        </p:txBody>
      </p:sp>
      <p:sp>
        <p:nvSpPr>
          <p:cNvPr id="3" name="Textplatzhalter 2">
            <a:extLst>
              <a:ext uri="{FF2B5EF4-FFF2-40B4-BE49-F238E27FC236}">
                <a16:creationId xmlns:a16="http://schemas.microsoft.com/office/drawing/2014/main" id="{3C25BF87-AC3C-464B-BBBD-A373601E97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rPr>
              <a:t>H1</a:t>
            </a:r>
            <a:endParaRPr kumimoji="0" lang="de-DE" sz="1600" b="0" i="0" u="none" strike="noStrike" kern="1200" cap="none" spc="0" normalizeH="0" baseline="0" noProof="0" dirty="0">
              <a:ln>
                <a:noFill/>
              </a:ln>
              <a:solidFill>
                <a:prstClr val="black"/>
              </a:solidFill>
              <a:effectLst/>
              <a:uLnTx/>
              <a:uFillTx/>
              <a:latin typeface="Futura Com Light Condensed" panose="020B0406020204030204" pitchFamily="34" charset="77"/>
              <a:ea typeface="+mj-ea"/>
              <a:cs typeface="+mj-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rPr>
              <a:t>Intro</a:t>
            </a:r>
            <a:endParaRPr kumimoji="0" lang="de-DE" sz="1600" b="0" i="0" u="none" strike="noStrike" kern="1200" cap="none" spc="0" normalizeH="0" baseline="0" noProof="0" dirty="0">
              <a:ln>
                <a:noFill/>
              </a:ln>
              <a:solidFill>
                <a:prstClr val="black"/>
              </a:solidFill>
              <a:effectLst/>
              <a:uLnTx/>
              <a:uFillTx/>
              <a:latin typeface="Futura Com Light Condensed" panose="020B0406020204030204" pitchFamily="34" charset="77"/>
              <a:ea typeface="+mj-ea"/>
              <a:cs typeface="+mj-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rPr>
              <a:t>Copy</a:t>
            </a:r>
            <a:endParaRPr kumimoji="0" lang="de-DE" sz="1500" b="0" i="0" u="none" strike="noStrike" kern="1200" cap="none" spc="0" normalizeH="0" baseline="0" noProof="0" dirty="0">
              <a:ln>
                <a:noFill/>
              </a:ln>
              <a:solidFill>
                <a:prstClr val="black"/>
              </a:solidFill>
              <a:effectLst/>
              <a:uLnTx/>
              <a:uFillTx/>
              <a:latin typeface="+mn-lt"/>
              <a:ea typeface="+mn-ea"/>
              <a:cs typeface="+mn-cs"/>
            </a:endParaRPr>
          </a:p>
        </p:txBody>
      </p:sp>
      <p:sp>
        <p:nvSpPr>
          <p:cNvPr id="11" name="Inhaltsplatzhalter 9">
            <a:extLst>
              <a:ext uri="{FF2B5EF4-FFF2-40B4-BE49-F238E27FC236}">
                <a16:creationId xmlns:a16="http://schemas.microsoft.com/office/drawing/2014/main" id="{844EFF7F-E116-2445-BAA5-73D37834F960}"/>
              </a:ext>
            </a:extLst>
          </p:cNvPr>
          <p:cNvSpPr txBox="1">
            <a:spLocks/>
          </p:cNvSpPr>
          <p:nvPr userDrawn="1"/>
        </p:nvSpPr>
        <p:spPr>
          <a:xfrm>
            <a:off x="6228000" y="6350744"/>
            <a:ext cx="2782800" cy="382113"/>
          </a:xfrm>
          <a:prstGeom prst="rect">
            <a:avLst/>
          </a:prstGeom>
        </p:spPr>
        <p:txBody>
          <a:bodyPr>
            <a:normAutofit fontScale="92500"/>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kumimoji="0" lang="de-DE" sz="1200" b="0" i="0" u="none" strike="noStrike" kern="1200" cap="none" spc="0" normalizeH="0" baseline="0" noProof="0">
                <a:ln>
                  <a:noFill/>
                </a:ln>
                <a:solidFill>
                  <a:srgbClr val="00305D"/>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marL="5143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1600" b="0" i="0" kern="1200">
                <a:solidFill>
                  <a:schemeClr val="tx2">
                    <a:lumMod val="75000"/>
                  </a:schemeClr>
                </a:solidFill>
                <a:latin typeface="Helvetica" pitchFamily="2" charset="0"/>
                <a:ea typeface="Open Sans" panose="020B0606030504020204" pitchFamily="34" charset="0"/>
                <a:cs typeface="Open Sans" panose="020B0606030504020204" pitchFamily="34" charset="0"/>
              </a:defRPr>
            </a:lvl2pPr>
            <a:lvl3pPr marL="857250" marR="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050" b="0" i="0" kern="1200">
                <a:solidFill>
                  <a:schemeClr val="tx2">
                    <a:lumMod val="75000"/>
                  </a:schemeClr>
                </a:solidFill>
                <a:latin typeface="Helvetica" pitchFamily="2"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dirty="0"/>
              <a:t>Prof. Dr. Frank Andreas Schittenhelm</a:t>
            </a:r>
          </a:p>
        </p:txBody>
      </p:sp>
      <p:sp>
        <p:nvSpPr>
          <p:cNvPr id="12" name="Inhaltsplatzhalter 9">
            <a:extLst>
              <a:ext uri="{FF2B5EF4-FFF2-40B4-BE49-F238E27FC236}">
                <a16:creationId xmlns:a16="http://schemas.microsoft.com/office/drawing/2014/main" id="{5CFFC388-2628-4542-88A3-1E56A7C9A694}"/>
              </a:ext>
            </a:extLst>
          </p:cNvPr>
          <p:cNvSpPr txBox="1">
            <a:spLocks/>
          </p:cNvSpPr>
          <p:nvPr userDrawn="1"/>
        </p:nvSpPr>
        <p:spPr>
          <a:xfrm>
            <a:off x="9010800" y="6350744"/>
            <a:ext cx="2343000" cy="382113"/>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kumimoji="0" lang="de-DE" sz="1200" b="0" i="0" u="none" strike="noStrike" kern="1200" cap="none" spc="0" normalizeH="0" baseline="0" noProof="0">
                <a:ln>
                  <a:noFill/>
                </a:ln>
                <a:solidFill>
                  <a:srgbClr val="00305D"/>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marL="5143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1600" b="0" i="0" kern="1200">
                <a:solidFill>
                  <a:schemeClr val="tx2">
                    <a:lumMod val="75000"/>
                  </a:schemeClr>
                </a:solidFill>
                <a:latin typeface="Helvetica" pitchFamily="2" charset="0"/>
                <a:ea typeface="Open Sans" panose="020B0606030504020204" pitchFamily="34" charset="0"/>
                <a:cs typeface="Open Sans" panose="020B0606030504020204" pitchFamily="34" charset="0"/>
              </a:defRPr>
            </a:lvl2pPr>
            <a:lvl3pPr marL="857250" marR="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050" b="0" i="0" kern="1200">
                <a:solidFill>
                  <a:schemeClr val="tx2">
                    <a:lumMod val="75000"/>
                  </a:schemeClr>
                </a:solidFill>
                <a:latin typeface="Helvetica" pitchFamily="2"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Seite </a:t>
            </a:r>
            <a:fld id="{4EE36895-9841-42D2-B361-DA42BEF4214A}" type="slidenum">
              <a:rPr lang="de-DE" smtClean="0"/>
              <a:t>‹Nr.›</a:t>
            </a:fld>
            <a:endParaRPr lang="de-DE" dirty="0"/>
          </a:p>
        </p:txBody>
      </p:sp>
      <p:sp>
        <p:nvSpPr>
          <p:cNvPr id="13" name="Inhaltsplatzhalter 9">
            <a:extLst>
              <a:ext uri="{FF2B5EF4-FFF2-40B4-BE49-F238E27FC236}">
                <a16:creationId xmlns:a16="http://schemas.microsoft.com/office/drawing/2014/main" id="{5A1CD083-9685-9E46-9499-A6736D5571C1}"/>
              </a:ext>
            </a:extLst>
          </p:cNvPr>
          <p:cNvSpPr txBox="1">
            <a:spLocks/>
          </p:cNvSpPr>
          <p:nvPr userDrawn="1"/>
        </p:nvSpPr>
        <p:spPr>
          <a:xfrm>
            <a:off x="1354074" y="6406390"/>
            <a:ext cx="3295563" cy="382113"/>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kumimoji="0" lang="de-DE" sz="1200" b="0" i="0" u="none" strike="noStrike" kern="1200" cap="none" spc="0" normalizeH="0" baseline="0" noProof="0">
                <a:ln>
                  <a:noFill/>
                </a:ln>
                <a:solidFill>
                  <a:srgbClr val="00305D"/>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marL="5143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1600" b="0" i="0" kern="1200">
                <a:solidFill>
                  <a:schemeClr val="tx2">
                    <a:lumMod val="75000"/>
                  </a:schemeClr>
                </a:solidFill>
                <a:latin typeface="Helvetica" pitchFamily="2" charset="0"/>
                <a:ea typeface="Open Sans" panose="020B0606030504020204" pitchFamily="34" charset="0"/>
                <a:cs typeface="Open Sans" panose="020B0606030504020204" pitchFamily="34" charset="0"/>
              </a:defRPr>
            </a:lvl2pPr>
            <a:lvl3pPr marL="857250" marR="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050" b="0" i="0" kern="1200">
                <a:solidFill>
                  <a:schemeClr val="tx2">
                    <a:lumMod val="75000"/>
                  </a:schemeClr>
                </a:solidFill>
                <a:latin typeface="Helvetica" pitchFamily="2"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schemeClr>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lumMod val="75000"/>
                  </a:schemeClr>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Stakeholder Meeting NGU 24.10.2025</a:t>
            </a:r>
          </a:p>
        </p:txBody>
      </p:sp>
    </p:spTree>
    <p:extLst>
      <p:ext uri="{BB962C8B-B14F-4D97-AF65-F5344CB8AC3E}">
        <p14:creationId xmlns:p14="http://schemas.microsoft.com/office/powerpoint/2010/main" val="2461037981"/>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68" r:id="rId3"/>
    <p:sldLayoutId id="2147483673" r:id="rId4"/>
    <p:sldLayoutId id="2147483669" r:id="rId5"/>
    <p:sldLayoutId id="2147483674" r:id="rId6"/>
    <p:sldLayoutId id="2147483650" r:id="rId7"/>
    <p:sldLayoutId id="2147483675" r:id="rId8"/>
    <p:sldLayoutId id="2147483656" r:id="rId9"/>
    <p:sldLayoutId id="2147483657" r:id="rId10"/>
    <p:sldLayoutId id="2147483658" r:id="rId11"/>
    <p:sldLayoutId id="2147483660" r:id="rId12"/>
    <p:sldLayoutId id="2147483659" r:id="rId13"/>
    <p:sldLayoutId id="2147483662" r:id="rId14"/>
    <p:sldLayoutId id="2147483661" r:id="rId15"/>
    <p:sldLayoutId id="2147483663" r:id="rId16"/>
    <p:sldLayoutId id="2147483666" r:id="rId17"/>
    <p:sldLayoutId id="2147483652" r:id="rId18"/>
    <p:sldLayoutId id="2147483676" r:id="rId19"/>
    <p:sldLayoutId id="2147483677" r:id="rId20"/>
    <p:sldLayoutId id="2147483678" r:id="rId21"/>
    <p:sldLayoutId id="2147483679" r:id="rId22"/>
    <p:sldLayoutId id="2147483680" r:id="rId23"/>
    <p:sldLayoutId id="2147483681" r:id="rId24"/>
  </p:sldLayoutIdLst>
  <p:hf hdr="0" ftr="0" dt="0"/>
  <p:txStyles>
    <p:titleStyle>
      <a:lvl1pPr marL="0" marR="0" indent="0" algn="l" defTabSz="914400" rtl="0" eaLnBrk="1" fontAlgn="auto" latinLnBrk="0" hangingPunct="1">
        <a:lnSpc>
          <a:spcPct val="90000"/>
        </a:lnSpc>
        <a:spcBef>
          <a:spcPct val="0"/>
        </a:spcBef>
        <a:spcAft>
          <a:spcPts val="0"/>
        </a:spcAft>
        <a:buClrTx/>
        <a:buSzTx/>
        <a:buFontTx/>
        <a:buNone/>
        <a:tabLst/>
        <a:defRPr sz="4400" b="1" i="0" kern="1200">
          <a:solidFill>
            <a:srgbClr val="00305D"/>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defRPr>
      </a:lvl1pPr>
    </p:titleStyle>
    <p:body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kumimoji="0" lang="de-DE" sz="6000" b="0" i="0" u="none" strike="noStrike" kern="1200" cap="none" spc="0" normalizeH="0" baseline="0" noProof="0">
          <a:ln>
            <a:noFill/>
          </a:ln>
          <a:solidFill>
            <a:prstClr val="black"/>
          </a:solidFill>
          <a:effectLst/>
          <a:uLnTx/>
          <a:uFillTx/>
          <a:latin typeface="Open Sans Condensed Condensed L" panose="020B0306030504020204" pitchFamily="34" charset="0"/>
          <a:ea typeface="Open Sans Condensed Condensed L" panose="020B0306030504020204" pitchFamily="34" charset="0"/>
          <a:cs typeface="Open Sans Condensed Condensed L" panose="020B0306030504020204" pitchFamily="34" charset="0"/>
        </a:defRPr>
      </a:lvl1pPr>
      <a:lvl2pPr marL="5143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marR="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sz="105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938643c1-f4cc-4abb-a5b2-0374302fd62b@hfwu.int" TargetMode="Externa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cid:938643c1-f4cc-4abb-a5b2-0374302fd62b@hfwu.int" TargetMode="External"/><Relationship Id="rId2" Type="http://schemas.openxmlformats.org/officeDocument/2006/relationships/image" Target="../media/image9.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61375" y="2216544"/>
            <a:ext cx="11185475" cy="2547557"/>
          </a:xfrm>
        </p:spPr>
        <p:txBody>
          <a:bodyPr/>
          <a:lstStyle/>
          <a:p>
            <a:r>
              <a:rPr kumimoji="0" lang="de-DE" sz="6000" b="1" i="0" u="none" strike="noStrike" kern="1200" cap="none" spc="0" normalizeH="0" baseline="0" noProof="0" dirty="0">
                <a:ln>
                  <a:noFill/>
                </a:ln>
                <a:solidFill>
                  <a:srgbClr val="FFFFFF"/>
                </a:solidFill>
                <a:effectLst/>
                <a:uLnTx/>
                <a:uFillTx/>
                <a:latin typeface="Open Sans Condensed Condensed L" panose="020B0306030504020204" pitchFamily="34" charset="0"/>
              </a:rPr>
              <a:t>Stakeholder Meeting at NGU</a:t>
            </a:r>
            <a:r>
              <a:rPr kumimoji="0" lang="de-DE" sz="4800" b="0" i="0" u="none" strike="noStrike" kern="1200" cap="none" spc="0" normalizeH="0" baseline="0" noProof="0" dirty="0">
                <a:ln>
                  <a:noFill/>
                </a:ln>
                <a:solidFill>
                  <a:srgbClr val="FFFFFF"/>
                </a:solidFill>
                <a:effectLst/>
                <a:uLnTx/>
                <a:uFillTx/>
                <a:latin typeface="Open Sans Condensed Condensed L" panose="020B0306030504020204" pitchFamily="34" charset="0"/>
              </a:rPr>
              <a:t> </a:t>
            </a:r>
            <a:br>
              <a:rPr kumimoji="0" lang="de-DE" sz="4800" b="0" i="0" u="none" strike="noStrike" kern="1200" cap="none" spc="0" normalizeH="0" baseline="0" noProof="0" dirty="0">
                <a:ln>
                  <a:noFill/>
                </a:ln>
                <a:solidFill>
                  <a:srgbClr val="FFFFFF"/>
                </a:solidFill>
                <a:effectLst/>
                <a:uLnTx/>
                <a:uFillTx/>
                <a:latin typeface="Open Sans Condensed Condensed L" panose="020B0306030504020204" pitchFamily="34" charset="0"/>
              </a:rPr>
            </a:br>
            <a:r>
              <a:rPr lang="de-DE" sz="4800" dirty="0">
                <a:solidFill>
                  <a:srgbClr val="FFFFFF"/>
                </a:solidFill>
              </a:rPr>
              <a:t>Nürtingen, 24.10.205</a:t>
            </a:r>
            <a:endParaRPr lang="de-DE" dirty="0"/>
          </a:p>
        </p:txBody>
      </p:sp>
      <p:sp>
        <p:nvSpPr>
          <p:cNvPr id="4" name="Textplatzhalter 3"/>
          <p:cNvSpPr>
            <a:spLocks noGrp="1"/>
          </p:cNvSpPr>
          <p:nvPr>
            <p:ph type="body" sz="quarter" idx="11"/>
          </p:nvPr>
        </p:nvSpPr>
        <p:spPr/>
        <p:txBody>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srgbClr val="FFFFFF"/>
                </a:solidFill>
                <a:effectLst/>
                <a:uLnTx/>
                <a:uFillTx/>
                <a:latin typeface="Open Sans Condensed Condensed L" panose="020B0306030504020204" pitchFamily="34" charset="0"/>
              </a:rPr>
              <a:t>Prof. Dr. Frank </a:t>
            </a:r>
            <a:r>
              <a:rPr lang="de-DE" dirty="0">
                <a:solidFill>
                  <a:srgbClr val="FFFFFF"/>
                </a:solidFill>
              </a:rPr>
              <a:t>Andreas Schittenhelm</a:t>
            </a:r>
            <a:endParaRPr lang="de-DE" dirty="0"/>
          </a:p>
        </p:txBody>
      </p:sp>
      <p:pic>
        <p:nvPicPr>
          <p:cNvPr id="6" name="Grafik 5">
            <a:extLst>
              <a:ext uri="{FF2B5EF4-FFF2-40B4-BE49-F238E27FC236}">
                <a16:creationId xmlns:a16="http://schemas.microsoft.com/office/drawing/2014/main" id="{0B2601A2-547E-49AF-8F8A-751C25BA142D}"/>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8610601" y="4764101"/>
            <a:ext cx="3312450" cy="1706882"/>
          </a:xfrm>
          <a:prstGeom prst="rect">
            <a:avLst/>
          </a:prstGeom>
          <a:noFill/>
          <a:ln>
            <a:noFill/>
          </a:ln>
        </p:spPr>
      </p:pic>
    </p:spTree>
    <p:extLst>
      <p:ext uri="{BB962C8B-B14F-4D97-AF65-F5344CB8AC3E}">
        <p14:creationId xmlns:p14="http://schemas.microsoft.com/office/powerpoint/2010/main" val="1791603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a:extLst>
              <a:ext uri="{FF2B5EF4-FFF2-40B4-BE49-F238E27FC236}">
                <a16:creationId xmlns:a16="http://schemas.microsoft.com/office/drawing/2014/main" id="{918F6059-40A6-42AC-B423-5D0FAB27DAE9}"/>
              </a:ext>
            </a:extLst>
          </p:cNvPr>
          <p:cNvGraphicFramePr>
            <a:graphicFrameLocks noGrp="1"/>
          </p:cNvGraphicFramePr>
          <p:nvPr>
            <p:extLst>
              <p:ext uri="{D42A27DB-BD31-4B8C-83A1-F6EECF244321}">
                <p14:modId xmlns:p14="http://schemas.microsoft.com/office/powerpoint/2010/main" val="252416425"/>
              </p:ext>
            </p:extLst>
          </p:nvPr>
        </p:nvGraphicFramePr>
        <p:xfrm>
          <a:off x="426127" y="1617568"/>
          <a:ext cx="11339745" cy="5129254"/>
        </p:xfrm>
        <a:graphic>
          <a:graphicData uri="http://schemas.openxmlformats.org/drawingml/2006/table">
            <a:tbl>
              <a:tblPr firstRow="1" firstCol="1" bandRow="1">
                <a:tableStyleId>{5C22544A-7EE6-4342-B048-85BDC9FD1C3A}</a:tableStyleId>
              </a:tblPr>
              <a:tblGrid>
                <a:gridCol w="1269508">
                  <a:extLst>
                    <a:ext uri="{9D8B030D-6E8A-4147-A177-3AD203B41FA5}">
                      <a16:colId xmlns:a16="http://schemas.microsoft.com/office/drawing/2014/main" val="977213501"/>
                    </a:ext>
                  </a:extLst>
                </a:gridCol>
                <a:gridCol w="2259356">
                  <a:extLst>
                    <a:ext uri="{9D8B030D-6E8A-4147-A177-3AD203B41FA5}">
                      <a16:colId xmlns:a16="http://schemas.microsoft.com/office/drawing/2014/main" val="1968317895"/>
                    </a:ext>
                  </a:extLst>
                </a:gridCol>
                <a:gridCol w="3546640">
                  <a:extLst>
                    <a:ext uri="{9D8B030D-6E8A-4147-A177-3AD203B41FA5}">
                      <a16:colId xmlns:a16="http://schemas.microsoft.com/office/drawing/2014/main" val="2041707576"/>
                    </a:ext>
                  </a:extLst>
                </a:gridCol>
                <a:gridCol w="4264241">
                  <a:extLst>
                    <a:ext uri="{9D8B030D-6E8A-4147-A177-3AD203B41FA5}">
                      <a16:colId xmlns:a16="http://schemas.microsoft.com/office/drawing/2014/main" val="1921902355"/>
                    </a:ext>
                  </a:extLst>
                </a:gridCol>
              </a:tblGrid>
              <a:tr h="174971">
                <a:tc>
                  <a:txBody>
                    <a:bodyPr/>
                    <a:lstStyle/>
                    <a:p>
                      <a:pPr>
                        <a:lnSpc>
                          <a:spcPct val="115000"/>
                        </a:lnSpc>
                        <a:spcAft>
                          <a:spcPts val="1000"/>
                        </a:spcAft>
                      </a:pPr>
                      <a:r>
                        <a:rPr lang="en-US" sz="1400">
                          <a:effectLst/>
                        </a:rPr>
                        <a:t>Zeit</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Programmpunkt</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Referent/in</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Inhalt / Anmerkungen</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extLst>
                  <a:ext uri="{0D108BD9-81ED-4DB2-BD59-A6C34878D82A}">
                    <a16:rowId xmlns:a16="http://schemas.microsoft.com/office/drawing/2014/main" val="3631949184"/>
                  </a:ext>
                </a:extLst>
              </a:tr>
              <a:tr h="550252">
                <a:tc>
                  <a:txBody>
                    <a:bodyPr/>
                    <a:lstStyle/>
                    <a:p>
                      <a:pPr>
                        <a:lnSpc>
                          <a:spcPct val="115000"/>
                        </a:lnSpc>
                        <a:spcAft>
                          <a:spcPts val="1000"/>
                        </a:spcAft>
                      </a:pPr>
                      <a:r>
                        <a:rPr lang="en-US" sz="1400">
                          <a:effectLst/>
                        </a:rPr>
                        <a:t>14:00 – 14:15</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Begrüßung &amp; Einführung</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de-DE" sz="1400">
                          <a:effectLst/>
                        </a:rPr>
                        <a:t>Prof. Dr. Frank Andreas Schittenhelm</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de-DE" sz="1400">
                          <a:effectLst/>
                        </a:rPr>
                        <a:t>Kurzvorstellung ERASMUS+ Projekt BEYOND, Überblick über Ablauf und Zielsetzung des Meetings</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extLst>
                  <a:ext uri="{0D108BD9-81ED-4DB2-BD59-A6C34878D82A}">
                    <a16:rowId xmlns:a16="http://schemas.microsoft.com/office/drawing/2014/main" val="1315852469"/>
                  </a:ext>
                </a:extLst>
              </a:tr>
              <a:tr h="362611">
                <a:tc>
                  <a:txBody>
                    <a:bodyPr/>
                    <a:lstStyle/>
                    <a:p>
                      <a:pPr>
                        <a:lnSpc>
                          <a:spcPct val="115000"/>
                        </a:lnSpc>
                        <a:spcAft>
                          <a:spcPts val="1000"/>
                        </a:spcAft>
                      </a:pPr>
                      <a:r>
                        <a:rPr lang="en-US" sz="1400">
                          <a:effectLst/>
                        </a:rPr>
                        <a:t>14:15 – 14:25</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Impulsvortrag 1</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Britta Großmann (KEFF+)</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de-DE" sz="1400">
                          <a:effectLst/>
                        </a:rPr>
                        <a:t>Vorgehen bei der Projektarbeit / Einbeziehung Studierender</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extLst>
                  <a:ext uri="{0D108BD9-81ED-4DB2-BD59-A6C34878D82A}">
                    <a16:rowId xmlns:a16="http://schemas.microsoft.com/office/drawing/2014/main" val="2683251248"/>
                  </a:ext>
                </a:extLst>
              </a:tr>
              <a:tr h="362611">
                <a:tc>
                  <a:txBody>
                    <a:bodyPr/>
                    <a:lstStyle/>
                    <a:p>
                      <a:pPr>
                        <a:lnSpc>
                          <a:spcPct val="115000"/>
                        </a:lnSpc>
                        <a:spcAft>
                          <a:spcPts val="1000"/>
                        </a:spcAft>
                      </a:pPr>
                      <a:r>
                        <a:rPr lang="en-US" sz="1400">
                          <a:effectLst/>
                        </a:rPr>
                        <a:t>14:25 – 14:35</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Impulsvortrag 2</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de-DE" sz="1400">
                          <a:effectLst/>
                        </a:rPr>
                        <a:t>Margarete Schumm (Energiegenossenschaft Energie für Botnang eG)</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de-DE" sz="1400">
                          <a:effectLst/>
                        </a:rPr>
                        <a:t>ESG in Gesellschaft und Energiegenossenschaften</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extLst>
                  <a:ext uri="{0D108BD9-81ED-4DB2-BD59-A6C34878D82A}">
                    <a16:rowId xmlns:a16="http://schemas.microsoft.com/office/drawing/2014/main" val="3751161693"/>
                  </a:ext>
                </a:extLst>
              </a:tr>
              <a:tr h="362611">
                <a:tc>
                  <a:txBody>
                    <a:bodyPr/>
                    <a:lstStyle/>
                    <a:p>
                      <a:pPr>
                        <a:lnSpc>
                          <a:spcPct val="115000"/>
                        </a:lnSpc>
                        <a:spcAft>
                          <a:spcPts val="1000"/>
                        </a:spcAft>
                      </a:pPr>
                      <a:r>
                        <a:rPr lang="en-US" sz="1400">
                          <a:effectLst/>
                        </a:rPr>
                        <a:t>14:35 – 14:45</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dirty="0" err="1">
                          <a:effectLst/>
                        </a:rPr>
                        <a:t>Impulsvortrag</a:t>
                      </a:r>
                      <a:r>
                        <a:rPr lang="en-US" sz="1400" dirty="0">
                          <a:effectLst/>
                        </a:rPr>
                        <a:t> 3</a:t>
                      </a:r>
                      <a:br>
                        <a:rPr lang="en-US" sz="1400" dirty="0">
                          <a:effectLst/>
                        </a:rPr>
                      </a:b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Nicolaus Trautwein (Commerzbank AG)</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de-DE" sz="1400">
                          <a:effectLst/>
                        </a:rPr>
                        <a:t>Treiber der Nachhaltigkeit aus Sicht der Commerzbank</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extLst>
                  <a:ext uri="{0D108BD9-81ED-4DB2-BD59-A6C34878D82A}">
                    <a16:rowId xmlns:a16="http://schemas.microsoft.com/office/drawing/2014/main" val="909258440"/>
                  </a:ext>
                </a:extLst>
              </a:tr>
              <a:tr h="550252">
                <a:tc>
                  <a:txBody>
                    <a:bodyPr/>
                    <a:lstStyle/>
                    <a:p>
                      <a:pPr>
                        <a:lnSpc>
                          <a:spcPct val="115000"/>
                        </a:lnSpc>
                        <a:spcAft>
                          <a:spcPts val="1000"/>
                        </a:spcAft>
                      </a:pPr>
                      <a:r>
                        <a:rPr lang="en-US" sz="1400">
                          <a:effectLst/>
                        </a:rPr>
                        <a:t>14:45 – 14:55</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Impulsvortrag 4</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Katerina Weidle (Purem Technology GmbH)</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de-DE" sz="1400">
                          <a:effectLst/>
                        </a:rPr>
                        <a:t>Nachhaltigkeitsberichterstattung im Unternehmen – von der freiwilligen Berichterstattung zur Berichtspflicht</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extLst>
                  <a:ext uri="{0D108BD9-81ED-4DB2-BD59-A6C34878D82A}">
                    <a16:rowId xmlns:a16="http://schemas.microsoft.com/office/drawing/2014/main" val="785847622"/>
                  </a:ext>
                </a:extLst>
              </a:tr>
              <a:tr h="362611">
                <a:tc>
                  <a:txBody>
                    <a:bodyPr/>
                    <a:lstStyle/>
                    <a:p>
                      <a:pPr>
                        <a:lnSpc>
                          <a:spcPct val="115000"/>
                        </a:lnSpc>
                        <a:spcAft>
                          <a:spcPts val="1000"/>
                        </a:spcAft>
                      </a:pPr>
                      <a:r>
                        <a:rPr lang="en-US" sz="1400">
                          <a:effectLst/>
                        </a:rPr>
                        <a:t>14:55 – 15:15</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Fragen &amp; Diskussion</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Alle Teilnehmenden</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Austausch zu den Impulsvorträgen</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extLst>
                  <a:ext uri="{0D108BD9-81ED-4DB2-BD59-A6C34878D82A}">
                    <a16:rowId xmlns:a16="http://schemas.microsoft.com/office/drawing/2014/main" val="4007056868"/>
                  </a:ext>
                </a:extLst>
              </a:tr>
              <a:tr h="174971">
                <a:tc>
                  <a:txBody>
                    <a:bodyPr/>
                    <a:lstStyle/>
                    <a:p>
                      <a:pPr>
                        <a:lnSpc>
                          <a:spcPct val="115000"/>
                        </a:lnSpc>
                        <a:spcAft>
                          <a:spcPts val="1000"/>
                        </a:spcAft>
                      </a:pPr>
                      <a:r>
                        <a:rPr lang="en-US" sz="1400">
                          <a:effectLst/>
                        </a:rPr>
                        <a:t>15:15 – 15:35</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Kaffeepause</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extLst>
                  <a:ext uri="{0D108BD9-81ED-4DB2-BD59-A6C34878D82A}">
                    <a16:rowId xmlns:a16="http://schemas.microsoft.com/office/drawing/2014/main" val="3699421301"/>
                  </a:ext>
                </a:extLst>
              </a:tr>
              <a:tr h="362611">
                <a:tc>
                  <a:txBody>
                    <a:bodyPr/>
                    <a:lstStyle/>
                    <a:p>
                      <a:pPr>
                        <a:lnSpc>
                          <a:spcPct val="115000"/>
                        </a:lnSpc>
                        <a:spcAft>
                          <a:spcPts val="1000"/>
                        </a:spcAft>
                      </a:pPr>
                      <a:r>
                        <a:rPr lang="en-US" sz="1400">
                          <a:effectLst/>
                        </a:rPr>
                        <a:t>15:35 – 15:50</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Vorstellung Planspiel</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Heiko Hammer (priME Academy gUG)</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de-DE" sz="1400">
                          <a:effectLst/>
                        </a:rPr>
                        <a:t>Präsentation des Planspiels priME SIM Strategic Management Professional</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extLst>
                  <a:ext uri="{0D108BD9-81ED-4DB2-BD59-A6C34878D82A}">
                    <a16:rowId xmlns:a16="http://schemas.microsoft.com/office/drawing/2014/main" val="4108782102"/>
                  </a:ext>
                </a:extLst>
              </a:tr>
              <a:tr h="362611">
                <a:tc>
                  <a:txBody>
                    <a:bodyPr/>
                    <a:lstStyle/>
                    <a:p>
                      <a:pPr>
                        <a:lnSpc>
                          <a:spcPct val="115000"/>
                        </a:lnSpc>
                        <a:spcAft>
                          <a:spcPts val="1000"/>
                        </a:spcAft>
                      </a:pPr>
                      <a:r>
                        <a:rPr lang="en-US" sz="1400">
                          <a:effectLst/>
                        </a:rPr>
                        <a:t>15:50 – 16:15</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Simulationsrunde &amp; Diskussion</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Heiko Hammer + Studierende</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de-DE" sz="1400">
                          <a:effectLst/>
                        </a:rPr>
                        <a:t>Praktische Demonstration des Planspiels, Feedback &amp; Diskussion</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extLst>
                  <a:ext uri="{0D108BD9-81ED-4DB2-BD59-A6C34878D82A}">
                    <a16:rowId xmlns:a16="http://schemas.microsoft.com/office/drawing/2014/main" val="2086673626"/>
                  </a:ext>
                </a:extLst>
              </a:tr>
              <a:tr h="362611">
                <a:tc>
                  <a:txBody>
                    <a:bodyPr/>
                    <a:lstStyle/>
                    <a:p>
                      <a:pPr>
                        <a:lnSpc>
                          <a:spcPct val="115000"/>
                        </a:lnSpc>
                        <a:spcAft>
                          <a:spcPts val="1000"/>
                        </a:spcAft>
                      </a:pPr>
                      <a:r>
                        <a:rPr lang="en-US" sz="1400">
                          <a:effectLst/>
                        </a:rPr>
                        <a:t>16:15 – 16:55</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Offener Austausch &amp; Diskussion</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Alle Teilnehmenden</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de-DE" sz="1400">
                          <a:effectLst/>
                        </a:rPr>
                        <a:t>Identifikation von Kooperationen, Synergien und nächsten Schritten</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extLst>
                  <a:ext uri="{0D108BD9-81ED-4DB2-BD59-A6C34878D82A}">
                    <a16:rowId xmlns:a16="http://schemas.microsoft.com/office/drawing/2014/main" val="1803856449"/>
                  </a:ext>
                </a:extLst>
              </a:tr>
              <a:tr h="362611">
                <a:tc>
                  <a:txBody>
                    <a:bodyPr/>
                    <a:lstStyle/>
                    <a:p>
                      <a:pPr>
                        <a:lnSpc>
                          <a:spcPct val="115000"/>
                        </a:lnSpc>
                        <a:spcAft>
                          <a:spcPts val="1000"/>
                        </a:spcAft>
                      </a:pPr>
                      <a:r>
                        <a:rPr lang="en-US" sz="1400">
                          <a:effectLst/>
                        </a:rPr>
                        <a:t>16:55 – 17:00</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a:effectLst/>
                        </a:rPr>
                        <a:t>Abschluss &amp; Verabschiedung</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de-DE" sz="1400">
                          <a:effectLst/>
                        </a:rPr>
                        <a:t>Prof. Dr. Frank Andreas Schittenhelm</a:t>
                      </a:r>
                      <a:endParaRPr lang="en-US" sz="140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tc>
                  <a:txBody>
                    <a:bodyPr/>
                    <a:lstStyle/>
                    <a:p>
                      <a:pPr>
                        <a:lnSpc>
                          <a:spcPct val="115000"/>
                        </a:lnSpc>
                        <a:spcAft>
                          <a:spcPts val="1000"/>
                        </a:spcAft>
                      </a:pPr>
                      <a:r>
                        <a:rPr lang="en-US" sz="1400" dirty="0" err="1">
                          <a:effectLst/>
                        </a:rPr>
                        <a:t>Zusammenfassung</a:t>
                      </a:r>
                      <a:r>
                        <a:rPr lang="en-US" sz="1400" dirty="0">
                          <a:effectLst/>
                        </a:rPr>
                        <a:t> &amp; </a:t>
                      </a:r>
                      <a:r>
                        <a:rPr lang="en-US" sz="1400" dirty="0" err="1">
                          <a:effectLst/>
                        </a:rPr>
                        <a:t>Abschluss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6750" marR="66750" marT="0" marB="0"/>
                </a:tc>
                <a:extLst>
                  <a:ext uri="{0D108BD9-81ED-4DB2-BD59-A6C34878D82A}">
                    <a16:rowId xmlns:a16="http://schemas.microsoft.com/office/drawing/2014/main" val="3561035339"/>
                  </a:ext>
                </a:extLst>
              </a:tr>
            </a:tbl>
          </a:graphicData>
        </a:graphic>
      </p:graphicFrame>
      <p:sp>
        <p:nvSpPr>
          <p:cNvPr id="6" name="Rectangle 1">
            <a:extLst>
              <a:ext uri="{FF2B5EF4-FFF2-40B4-BE49-F238E27FC236}">
                <a16:creationId xmlns:a16="http://schemas.microsoft.com/office/drawing/2014/main" id="{F844A399-036F-472A-85CA-0F7F281F1788}"/>
              </a:ext>
            </a:extLst>
          </p:cNvPr>
          <p:cNvSpPr>
            <a:spLocks noChangeArrowheads="1"/>
          </p:cNvSpPr>
          <p:nvPr/>
        </p:nvSpPr>
        <p:spPr bwMode="auto">
          <a:xfrm>
            <a:off x="426127" y="416818"/>
            <a:ext cx="1137229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400" b="1" i="0" u="none" strike="noStrike" cap="none" normalizeH="0" baseline="0" dirty="0">
                <a:ln>
                  <a:noFill/>
                </a:ln>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Stakeholder-Meeting</a:t>
            </a:r>
            <a:br>
              <a:rPr kumimoji="0" lang="de-DE" altLang="en-US" sz="1400" b="1" i="0" u="none" strike="noStrike" cap="none" normalizeH="0" baseline="0" dirty="0">
                <a:ln>
                  <a:noFill/>
                </a:ln>
                <a:solidFill>
                  <a:schemeClr val="tx1"/>
                </a:solidFill>
                <a:effectLst/>
                <a:latin typeface="Open Sans" panose="020B0606030504020204" pitchFamily="34" charset="0"/>
                <a:ea typeface="MS Mincho" panose="02020609040205080304" pitchFamily="49" charset="-128"/>
                <a:cs typeface="Open Sans" panose="020B0606030504020204" pitchFamily="34" charset="0"/>
              </a:rPr>
            </a:br>
            <a:r>
              <a:rPr kumimoji="0" lang="de-DE" altLang="en-US" sz="1400" b="1" i="0" u="none" strike="noStrike" cap="none" normalizeH="0" baseline="0" dirty="0">
                <a:ln>
                  <a:noFill/>
                </a:ln>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a:t>
            </a:r>
            <a:r>
              <a:rPr kumimoji="0" lang="de-DE" altLang="en-US" sz="1400" b="1" i="0" u="none" strike="noStrike" cap="none" normalizeH="0" baseline="0" dirty="0">
                <a:ln>
                  <a:noFill/>
                </a:ln>
                <a:solidFill>
                  <a:schemeClr val="tx1"/>
                </a:solidFill>
                <a:effectLst/>
                <a:latin typeface="Cambria" panose="02040503050406030204" pitchFamily="18" charset="0"/>
                <a:ea typeface="MS Mincho" panose="02020609040205080304" pitchFamily="49" charset="-128"/>
                <a:cs typeface="Open Sans" panose="020B0606030504020204" pitchFamily="34" charset="0"/>
              </a:rPr>
              <a:t>„</a:t>
            </a:r>
            <a:r>
              <a:rPr kumimoji="0" lang="de-DE" altLang="en-US" sz="1400" b="1" i="0" u="none" strike="noStrike" cap="none" normalizeH="0" baseline="0" dirty="0">
                <a:ln>
                  <a:noFill/>
                </a:ln>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ESG in Bildung &amp; Gesellschaft: Impulse </a:t>
            </a:r>
            <a:r>
              <a:rPr kumimoji="0" lang="de-DE" altLang="en-US" sz="1400" b="1" i="0" u="none" strike="noStrike" cap="none" normalizeH="0" baseline="0" dirty="0">
                <a:ln>
                  <a:noFill/>
                </a:ln>
                <a:solidFill>
                  <a:schemeClr val="tx1"/>
                </a:solidFill>
                <a:effectLst/>
                <a:latin typeface="Cambria" panose="02040503050406030204" pitchFamily="18" charset="0"/>
                <a:ea typeface="MS Mincho" panose="02020609040205080304" pitchFamily="49" charset="-128"/>
                <a:cs typeface="Open Sans" panose="020B0606030504020204" pitchFamily="34" charset="0"/>
              </a:rPr>
              <a:t>–</a:t>
            </a:r>
            <a:r>
              <a:rPr kumimoji="0" lang="de-DE" altLang="en-US" sz="1400" b="1" i="0" u="none" strike="noStrike" cap="none" normalizeH="0" baseline="0" dirty="0">
                <a:ln>
                  <a:noFill/>
                </a:ln>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 Beteiligung - Kommunikation</a:t>
            </a:r>
            <a:r>
              <a:rPr kumimoji="0" lang="de-DE" altLang="en-US" sz="1400" b="1" i="0" u="none" strike="noStrike" cap="none" normalizeH="0" baseline="0" dirty="0">
                <a:ln>
                  <a:noFill/>
                </a:ln>
                <a:solidFill>
                  <a:schemeClr val="tx1"/>
                </a:solidFill>
                <a:effectLst/>
                <a:latin typeface="Cambria" panose="02040503050406030204" pitchFamily="18" charset="0"/>
                <a:ea typeface="MS Mincho" panose="02020609040205080304" pitchFamily="49" charset="-128"/>
                <a:cs typeface="Open Sans" panose="020B0606030504020204" pitchFamily="34" charset="0"/>
              </a:rPr>
              <a:t>“</a:t>
            </a:r>
            <a:br>
              <a:rPr kumimoji="0" lang="de-DE" altLang="en-US" sz="1400" b="1" i="0" u="none" strike="noStrike" cap="none" normalizeH="0" baseline="0" dirty="0">
                <a:ln>
                  <a:noFill/>
                </a:ln>
                <a:solidFill>
                  <a:schemeClr val="tx1"/>
                </a:solidFill>
                <a:effectLst/>
                <a:latin typeface="Open Sans" panose="020B0606030504020204" pitchFamily="34" charset="0"/>
                <a:ea typeface="MS Mincho" panose="02020609040205080304" pitchFamily="49" charset="-128"/>
                <a:cs typeface="Open Sans" panose="020B0606030504020204" pitchFamily="34" charset="0"/>
              </a:rPr>
            </a:br>
            <a:r>
              <a:rPr kumimoji="0" lang="de-DE" altLang="en-US" sz="1400" b="1" i="0" u="none" strike="noStrike" cap="none" normalizeH="0" baseline="0" dirty="0">
                <a:ln>
                  <a:noFill/>
                </a:ln>
                <a:solidFill>
                  <a:schemeClr val="tx1"/>
                </a:solidFill>
                <a:effectLst/>
                <a:latin typeface="Open Sans" panose="020B0606030504020204" pitchFamily="34" charset="0"/>
                <a:ea typeface="MS Mincho" panose="02020609040205080304" pitchFamily="49" charset="-128"/>
                <a:cs typeface="Open Sans" panose="020B0606030504020204" pitchFamily="34" charset="0"/>
              </a:rPr>
              <a:t>ERASMUS+ Projekt BEYOND</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en-US" sz="1200" b="1" i="0" u="none" strike="noStrike" cap="none" normalizeH="0" baseline="0" dirty="0">
                <a:ln>
                  <a:noFill/>
                </a:ln>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Wann: </a:t>
            </a:r>
            <a:r>
              <a:rPr kumimoji="0" lang="de-DE" altLang="en-US" sz="1200" b="0" i="0" u="none" strike="noStrike" cap="none" normalizeH="0" baseline="0" dirty="0">
                <a:ln>
                  <a:noFill/>
                </a:ln>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Freitag, 24. Oktober 2025, 14:00</a:t>
            </a:r>
            <a:r>
              <a:rPr kumimoji="0" lang="de-DE" altLang="en-US" sz="1200" b="0" i="0" u="none" strike="noStrike" cap="none" normalizeH="0" baseline="0" dirty="0">
                <a:ln>
                  <a:noFill/>
                </a:ln>
                <a:solidFill>
                  <a:srgbClr val="000000"/>
                </a:solidFill>
                <a:effectLst/>
                <a:latin typeface="Cambria" panose="02040503050406030204" pitchFamily="18" charset="0"/>
                <a:ea typeface="Times New Roman" panose="02020603050405020304" pitchFamily="18" charset="0"/>
                <a:cs typeface="Open Sans" panose="020B0606030504020204" pitchFamily="34" charset="0"/>
              </a:rPr>
              <a:t>–</a:t>
            </a:r>
            <a:r>
              <a:rPr kumimoji="0" lang="de-DE" altLang="en-US" sz="1200" b="0" i="0" u="none" strike="noStrike" cap="none" normalizeH="0" baseline="0" dirty="0">
                <a:ln>
                  <a:noFill/>
                </a:ln>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17:00 Uhr</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Wo: </a:t>
            </a:r>
            <a:r>
              <a:rPr kumimoji="0" lang="en-US" altLang="en-US" sz="1200" b="0" i="0" u="none" strike="noStrike" cap="none" normalizeH="0" baseline="0" dirty="0">
                <a:ln>
                  <a:noFill/>
                </a:ln>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Campus CI8 001 </a:t>
            </a:r>
            <a:r>
              <a:rPr kumimoji="0" lang="en-US" altLang="en-US" sz="1200" b="0" i="0" u="none" strike="noStrike" cap="none" normalizeH="0" baseline="0" dirty="0" err="1">
                <a:ln>
                  <a:noFill/>
                </a:ln>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Future.Box</a:t>
            </a:r>
            <a:r>
              <a:rPr kumimoji="0" lang="en-US" altLang="en-US" sz="1200" b="0" i="0" u="none" strike="noStrike" cap="none" normalizeH="0" baseline="0" dirty="0">
                <a:ln>
                  <a:noFill/>
                </a:ln>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 | Hechinger Str. 12 | 72622 </a:t>
            </a:r>
            <a:r>
              <a:rPr kumimoji="0" lang="en-US" altLang="en-US" sz="1200" b="0" i="0" u="none" strike="noStrike" cap="none" normalizeH="0" baseline="0" dirty="0" err="1">
                <a:ln>
                  <a:noFill/>
                </a:ln>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N</a:t>
            </a:r>
            <a:r>
              <a:rPr kumimoji="0" lang="en-US" altLang="en-US" sz="1200" b="0" i="0" u="none" strike="noStrike" cap="none" normalizeH="0" baseline="0" dirty="0" err="1">
                <a:ln>
                  <a:noFill/>
                </a:ln>
                <a:solidFill>
                  <a:srgbClr val="000000"/>
                </a:solidFill>
                <a:effectLst/>
                <a:latin typeface="Cambria" panose="02040503050406030204" pitchFamily="18" charset="0"/>
                <a:ea typeface="Times New Roman" panose="02020603050405020304" pitchFamily="18" charset="0"/>
                <a:cs typeface="Open Sans" panose="020B0606030504020204" pitchFamily="34" charset="0"/>
              </a:rPr>
              <a:t>ü</a:t>
            </a:r>
            <a:r>
              <a:rPr kumimoji="0" lang="en-US" altLang="en-US" sz="1200" b="0" i="0" u="none" strike="noStrike" cap="none" normalizeH="0" baseline="0" dirty="0" err="1">
                <a:ln>
                  <a:noFill/>
                </a:ln>
                <a:solidFill>
                  <a:srgbClr val="000000"/>
                </a:solidFill>
                <a:effectLst/>
                <a:latin typeface="Open Sans" panose="020B0606030504020204" pitchFamily="34" charset="0"/>
                <a:ea typeface="Times New Roman" panose="02020603050405020304" pitchFamily="18" charset="0"/>
                <a:cs typeface="Open Sans" panose="020B0606030504020204" pitchFamily="34" charset="0"/>
              </a:rPr>
              <a:t>rtingen</a:t>
            </a:r>
            <a:endParaRPr kumimoji="0" lang="en-US" altLang="en-US"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20201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61492" y="662384"/>
            <a:ext cx="6297018" cy="1771948"/>
          </a:xfrm>
          <a:prstGeom prst="rect">
            <a:avLst/>
          </a:prstGeom>
          <a:noFill/>
          <a:ln/>
        </p:spPr>
        <p:txBody>
          <a:bodyPr wrap="square" lIns="0" tIns="0" rIns="0" bIns="0" rtlCol="0" anchor="t"/>
          <a:lstStyle/>
          <a:p>
            <a:pPr>
              <a:lnSpc>
                <a:spcPts val="4625"/>
              </a:lnSpc>
            </a:pPr>
            <a:r>
              <a:rPr lang="en-US" sz="3708" dirty="0">
                <a:solidFill>
                  <a:srgbClr val="1B1B27"/>
                </a:solidFill>
                <a:latin typeface="Raleway" pitchFamily="34" charset="0"/>
                <a:ea typeface="Raleway" pitchFamily="34" charset="-122"/>
                <a:cs typeface="Raleway" pitchFamily="34" charset="-120"/>
              </a:rPr>
              <a:t>BEYOND: Boosting ESG Awareness in Higher Education</a:t>
            </a:r>
            <a:endParaRPr lang="en-US" sz="3708" dirty="0"/>
          </a:p>
        </p:txBody>
      </p:sp>
      <p:sp>
        <p:nvSpPr>
          <p:cNvPr id="4" name="Text 1"/>
          <p:cNvSpPr/>
          <p:nvPr/>
        </p:nvSpPr>
        <p:spPr>
          <a:xfrm>
            <a:off x="661492" y="2717800"/>
            <a:ext cx="6297018" cy="1814513"/>
          </a:xfrm>
          <a:prstGeom prst="rect">
            <a:avLst/>
          </a:prstGeom>
          <a:noFill/>
          <a:ln/>
        </p:spPr>
        <p:txBody>
          <a:bodyPr wrap="square" lIns="0" tIns="0" rIns="0" bIns="0" rtlCol="0" anchor="t"/>
          <a:lstStyle/>
          <a:p>
            <a:pPr>
              <a:lnSpc>
                <a:spcPts val="2375"/>
              </a:lnSpc>
            </a:pPr>
            <a:r>
              <a:rPr lang="en-US" sz="1458" dirty="0">
                <a:solidFill>
                  <a:srgbClr val="3C3939"/>
                </a:solidFill>
                <a:latin typeface="Roboto" pitchFamily="34" charset="0"/>
                <a:ea typeface="Roboto" pitchFamily="34" charset="-122"/>
                <a:cs typeface="Roboto" pitchFamily="34" charset="-120"/>
              </a:rPr>
              <a:t>The BEYOND project aims to narrow the gap between EU action on environmental sustainability and its recipients. By enhancing knowledge of EU interventions and bridging the gap between demand and supply of ESG-related skills among university graduates, this initiative focuses on interdisciplinary issues related to effective implementation of EU legislation.</a:t>
            </a:r>
            <a:endParaRPr lang="en-US" sz="1458" dirty="0"/>
          </a:p>
        </p:txBody>
      </p:sp>
      <p:sp>
        <p:nvSpPr>
          <p:cNvPr id="5" name="Text 2"/>
          <p:cNvSpPr/>
          <p:nvPr/>
        </p:nvSpPr>
        <p:spPr>
          <a:xfrm>
            <a:off x="661492" y="4744938"/>
            <a:ext cx="6297018" cy="907257"/>
          </a:xfrm>
          <a:prstGeom prst="rect">
            <a:avLst/>
          </a:prstGeom>
          <a:noFill/>
          <a:ln/>
        </p:spPr>
        <p:txBody>
          <a:bodyPr wrap="square" lIns="0" tIns="0" rIns="0" bIns="0" rtlCol="0" anchor="t"/>
          <a:lstStyle/>
          <a:p>
            <a:pPr>
              <a:lnSpc>
                <a:spcPts val="2375"/>
              </a:lnSpc>
            </a:pPr>
            <a:r>
              <a:rPr lang="en-US" sz="1458" dirty="0">
                <a:solidFill>
                  <a:srgbClr val="3C3939"/>
                </a:solidFill>
                <a:latin typeface="Roboto" pitchFamily="34" charset="0"/>
                <a:ea typeface="Roboto" pitchFamily="34" charset="-122"/>
                <a:cs typeface="Roboto" pitchFamily="34" charset="-120"/>
              </a:rPr>
              <a:t>Integrating legal, financial, and economic expertise, BEYOND involves academics, students, professionals, investors, and businesses across Europe to promote sustainable development awareness and practices.</a:t>
            </a:r>
            <a:endParaRPr lang="en-US" sz="1458" dirty="0"/>
          </a:p>
        </p:txBody>
      </p:sp>
      <p:sp>
        <p:nvSpPr>
          <p:cNvPr id="6" name="Shape 3"/>
          <p:cNvSpPr/>
          <p:nvPr/>
        </p:nvSpPr>
        <p:spPr>
          <a:xfrm>
            <a:off x="661492" y="5878910"/>
            <a:ext cx="302419" cy="302419"/>
          </a:xfrm>
          <a:prstGeom prst="roundRect">
            <a:avLst>
              <a:gd name="adj" fmla="val 25194296"/>
            </a:avLst>
          </a:prstGeom>
          <a:noFill/>
          <a:ln w="7620">
            <a:solidFill>
              <a:srgbClr val="FFFFFF"/>
            </a:solidFill>
            <a:prstDash val="solid"/>
          </a:ln>
        </p:spPr>
        <p:txBody>
          <a:bodyPr/>
          <a:lstStyle/>
          <a:p>
            <a:endParaRPr lang="it-IT" sz="1500"/>
          </a:p>
        </p:txBody>
      </p:sp>
      <p:pic>
        <p:nvPicPr>
          <p:cNvPr id="7" name="Image 1" descr="preencoded.png"/>
          <p:cNvPicPr>
            <a:picLocks noChangeAspect="1"/>
          </p:cNvPicPr>
          <p:nvPr/>
        </p:nvPicPr>
        <p:blipFill>
          <a:blip r:embed="rId4"/>
          <a:stretch>
            <a:fillRect/>
          </a:stretch>
        </p:blipFill>
        <p:spPr>
          <a:xfrm>
            <a:off x="667842" y="5885260"/>
            <a:ext cx="289719" cy="289719"/>
          </a:xfrm>
          <a:prstGeom prst="rect">
            <a:avLst/>
          </a:prstGeom>
        </p:spPr>
      </p:pic>
      <p:sp>
        <p:nvSpPr>
          <p:cNvPr id="8" name="Text 4"/>
          <p:cNvSpPr/>
          <p:nvPr/>
        </p:nvSpPr>
        <p:spPr>
          <a:xfrm>
            <a:off x="1058367" y="5864820"/>
            <a:ext cx="1988642" cy="330696"/>
          </a:xfrm>
          <a:prstGeom prst="rect">
            <a:avLst/>
          </a:prstGeom>
          <a:noFill/>
          <a:ln/>
        </p:spPr>
        <p:txBody>
          <a:bodyPr wrap="none" lIns="0" tIns="0" rIns="0" bIns="0" rtlCol="0" anchor="t"/>
          <a:lstStyle/>
          <a:p>
            <a:pPr>
              <a:lnSpc>
                <a:spcPts val="2583"/>
              </a:lnSpc>
            </a:pPr>
            <a:r>
              <a:rPr lang="en-US" sz="1833" b="1" dirty="0">
                <a:solidFill>
                  <a:srgbClr val="3C3939"/>
                </a:solidFill>
                <a:latin typeface="Roboto Bold" pitchFamily="34" charset="0"/>
                <a:ea typeface="Roboto Bold" pitchFamily="34" charset="-122"/>
                <a:cs typeface="Roboto Bold" pitchFamily="34" charset="-120"/>
              </a:rPr>
              <a:t>by LUCA SPATARO</a:t>
            </a:r>
            <a:endParaRPr lang="en-US" sz="1833" dirty="0"/>
          </a:p>
        </p:txBody>
      </p:sp>
      <p:sp>
        <p:nvSpPr>
          <p:cNvPr id="9" name="Casella di testo 4">
            <a:extLst>
              <a:ext uri="{FF2B5EF4-FFF2-40B4-BE49-F238E27FC236}">
                <a16:creationId xmlns:a16="http://schemas.microsoft.com/office/drawing/2014/main" id="{DA2912CB-BE34-6956-3C2E-3102A1C0E426}"/>
              </a:ext>
            </a:extLst>
          </p:cNvPr>
          <p:cNvSpPr txBox="1">
            <a:spLocks noChangeArrowheads="1"/>
          </p:cNvSpPr>
          <p:nvPr/>
        </p:nvSpPr>
        <p:spPr bwMode="auto">
          <a:xfrm>
            <a:off x="4781550" y="6339711"/>
            <a:ext cx="2628900" cy="518289"/>
          </a:xfrm>
          <a:prstGeom prst="rect">
            <a:avLst/>
          </a:prstGeom>
          <a:noFill/>
          <a:ln>
            <a:noFill/>
          </a:ln>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4="http://schemas.microsoft.com/office/drawing/2010/main" xmlns:lc="http://schemas.openxmlformats.org/drawingml/2006/lockedCanvas">
                <a:solidFill>
                  <a:srgbClr val="FFFFFF"/>
                </a:solidFill>
              </a14:hiddenFill>
            </a:ex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4="http://schemas.microsoft.com/office/drawing/2010/main"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marR="7408" algn="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Call 2024 Round 1 KA2 KA220-HED </a:t>
            </a:r>
            <a:endParaRPr lang="en-IT" sz="1000" dirty="0">
              <a:latin typeface="Times New Roman" panose="02020603050405020304" pitchFamily="18" charset="0"/>
              <a:ea typeface="Times New Roman" panose="02020603050405020304" pitchFamily="18" charset="0"/>
            </a:endParaRPr>
          </a:p>
          <a:p>
            <a:pPr marR="7408" algn="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 Cooperation partnerships in higher education </a:t>
            </a:r>
            <a:endParaRPr lang="en-IT" sz="1000" dirty="0">
              <a:latin typeface="Times New Roman" panose="02020603050405020304" pitchFamily="18" charset="0"/>
              <a:ea typeface="Times New Roman" panose="02020603050405020304" pitchFamily="18" charset="0"/>
            </a:endParaRPr>
          </a:p>
          <a:p>
            <a:pPr algn="r">
              <a:lnSpc>
                <a:spcPct val="115000"/>
              </a:lnSpc>
              <a:spcAft>
                <a:spcPts val="667"/>
              </a:spcAft>
            </a:pP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Project: 2024-1-IT02-KA220-HED-000251303</a:t>
            </a:r>
            <a:endParaRPr lang="en-IT" sz="10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667"/>
              </a:spcAft>
            </a:pPr>
            <a:r>
              <a:rPr lang="en-IT" sz="833" kern="100" dirty="0">
                <a:solidFill>
                  <a:srgbClr val="4EA72E"/>
                </a:solidFill>
                <a:latin typeface="Aptos" panose="020B0004020202020204" pitchFamily="34" charset="0"/>
                <a:ea typeface="Aptos" panose="020B0004020202020204" pitchFamily="34" charset="0"/>
                <a:cs typeface="Times New Roman" panose="02020603050405020304" pitchFamily="18" charset="0"/>
              </a:rPr>
              <a:t> </a:t>
            </a:r>
            <a:endParaRPr lang="en-IT" sz="1000" kern="100" dirty="0">
              <a:latin typeface="Aptos" panose="020B0004020202020204" pitchFamily="34" charset="0"/>
              <a:ea typeface="Aptos" panose="020B0004020202020204" pitchFamily="34" charset="0"/>
              <a:cs typeface="Times New Roman" panose="02020603050405020304" pitchFamily="18" charset="0"/>
            </a:endParaRPr>
          </a:p>
        </p:txBody>
      </p:sp>
      <p:pic>
        <p:nvPicPr>
          <p:cNvPr id="10" name="Immagine 9">
            <a:extLst>
              <a:ext uri="{FF2B5EF4-FFF2-40B4-BE49-F238E27FC236}">
                <a16:creationId xmlns:a16="http://schemas.microsoft.com/office/drawing/2014/main" id="{EA0DD492-B1D0-9546-5978-3468629431FE}"/>
              </a:ext>
            </a:extLst>
          </p:cNvPr>
          <p:cNvPicPr>
            <a:picLocks noChangeAspect="1"/>
          </p:cNvPicPr>
          <p:nvPr/>
        </p:nvPicPr>
        <p:blipFill>
          <a:blip r:embed="rId5"/>
          <a:stretch>
            <a:fillRect/>
          </a:stretch>
        </p:blipFill>
        <p:spPr>
          <a:xfrm>
            <a:off x="166721" y="6314755"/>
            <a:ext cx="2328333" cy="50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26170" y="774006"/>
            <a:ext cx="6367661" cy="1118195"/>
          </a:xfrm>
          <a:prstGeom prst="rect">
            <a:avLst/>
          </a:prstGeom>
          <a:noFill/>
          <a:ln/>
        </p:spPr>
        <p:txBody>
          <a:bodyPr wrap="square" lIns="0" tIns="0" rIns="0" bIns="0" rtlCol="0" anchor="t"/>
          <a:lstStyle/>
          <a:p>
            <a:pPr>
              <a:lnSpc>
                <a:spcPts val="4375"/>
              </a:lnSpc>
            </a:pPr>
            <a:r>
              <a:rPr lang="en-US" sz="3500" dirty="0">
                <a:solidFill>
                  <a:srgbClr val="1B1B27"/>
                </a:solidFill>
                <a:latin typeface="Raleway" pitchFamily="34" charset="0"/>
                <a:ea typeface="Raleway" pitchFamily="34" charset="-122"/>
                <a:cs typeface="Raleway" pitchFamily="34" charset="-120"/>
              </a:rPr>
              <a:t>Project Overview and Objectives</a:t>
            </a:r>
            <a:endParaRPr lang="en-US" sz="3500" dirty="0"/>
          </a:p>
        </p:txBody>
      </p:sp>
      <p:sp>
        <p:nvSpPr>
          <p:cNvPr id="4" name="Shape 1"/>
          <p:cNvSpPr/>
          <p:nvPr/>
        </p:nvSpPr>
        <p:spPr>
          <a:xfrm>
            <a:off x="626169" y="2361704"/>
            <a:ext cx="313035" cy="313035"/>
          </a:xfrm>
          <a:prstGeom prst="roundRect">
            <a:avLst>
              <a:gd name="adj" fmla="val 24005"/>
            </a:avLst>
          </a:prstGeom>
          <a:solidFill>
            <a:srgbClr val="E1E1EA"/>
          </a:solidFill>
          <a:ln w="7620">
            <a:solidFill>
              <a:srgbClr val="C7C7D0"/>
            </a:solidFill>
            <a:prstDash val="solid"/>
          </a:ln>
        </p:spPr>
        <p:txBody>
          <a:bodyPr/>
          <a:lstStyle/>
          <a:p>
            <a:endParaRPr lang="it-IT" sz="1500"/>
          </a:p>
        </p:txBody>
      </p:sp>
      <p:sp>
        <p:nvSpPr>
          <p:cNvPr id="5" name="Text 2"/>
          <p:cNvSpPr/>
          <p:nvPr/>
        </p:nvSpPr>
        <p:spPr>
          <a:xfrm>
            <a:off x="1118096" y="2361704"/>
            <a:ext cx="2602508" cy="558998"/>
          </a:xfrm>
          <a:prstGeom prst="rect">
            <a:avLst/>
          </a:prstGeom>
          <a:noFill/>
          <a:ln/>
        </p:spPr>
        <p:txBody>
          <a:bodyPr wrap="square" lIns="0" tIns="0" rIns="0" bIns="0" rtlCol="0" anchor="t"/>
          <a:lstStyle/>
          <a:p>
            <a:pPr>
              <a:lnSpc>
                <a:spcPts val="2167"/>
              </a:lnSpc>
            </a:pPr>
            <a:r>
              <a:rPr lang="en-US" sz="1750" dirty="0">
                <a:solidFill>
                  <a:srgbClr val="3C3939"/>
                </a:solidFill>
                <a:latin typeface="Raleway" pitchFamily="34" charset="0"/>
                <a:ea typeface="Raleway" pitchFamily="34" charset="-122"/>
                <a:cs typeface="Raleway" pitchFamily="34" charset="-120"/>
              </a:rPr>
              <a:t>Enhance University Education</a:t>
            </a:r>
            <a:endParaRPr lang="en-US" sz="1750" dirty="0"/>
          </a:p>
        </p:txBody>
      </p:sp>
      <p:sp>
        <p:nvSpPr>
          <p:cNvPr id="6" name="Text 3"/>
          <p:cNvSpPr/>
          <p:nvPr/>
        </p:nvSpPr>
        <p:spPr>
          <a:xfrm>
            <a:off x="1118096" y="3027958"/>
            <a:ext cx="2602508" cy="1144588"/>
          </a:xfrm>
          <a:prstGeom prst="rect">
            <a:avLst/>
          </a:prstGeom>
          <a:noFill/>
          <a:ln/>
        </p:spPr>
        <p:txBody>
          <a:bodyPr wrap="square" lIns="0" tIns="0" rIns="0" bIns="0" rtlCol="0" anchor="t"/>
          <a:lstStyle/>
          <a:p>
            <a:pPr>
              <a:lnSpc>
                <a:spcPts val="2250"/>
              </a:lnSpc>
            </a:pPr>
            <a:r>
              <a:rPr lang="en-US" sz="1375" dirty="0">
                <a:solidFill>
                  <a:srgbClr val="3C3939"/>
                </a:solidFill>
                <a:latin typeface="Roboto" pitchFamily="34" charset="0"/>
                <a:ea typeface="Roboto" pitchFamily="34" charset="-122"/>
                <a:cs typeface="Roboto" pitchFamily="34" charset="-120"/>
              </a:rPr>
              <a:t>Introduce specific modules on EU sustainability in business, finance, and law courses at all education levels.</a:t>
            </a:r>
            <a:endParaRPr lang="en-US" sz="1375" dirty="0"/>
          </a:p>
        </p:txBody>
      </p:sp>
      <p:sp>
        <p:nvSpPr>
          <p:cNvPr id="7" name="Shape 4"/>
          <p:cNvSpPr/>
          <p:nvPr/>
        </p:nvSpPr>
        <p:spPr>
          <a:xfrm>
            <a:off x="3899495" y="2361704"/>
            <a:ext cx="313035" cy="313035"/>
          </a:xfrm>
          <a:prstGeom prst="roundRect">
            <a:avLst>
              <a:gd name="adj" fmla="val 24005"/>
            </a:avLst>
          </a:prstGeom>
          <a:solidFill>
            <a:srgbClr val="E1E1EA"/>
          </a:solidFill>
          <a:ln w="7620">
            <a:solidFill>
              <a:srgbClr val="C7C7D0"/>
            </a:solidFill>
            <a:prstDash val="solid"/>
          </a:ln>
        </p:spPr>
        <p:txBody>
          <a:bodyPr/>
          <a:lstStyle/>
          <a:p>
            <a:endParaRPr lang="it-IT" sz="1500"/>
          </a:p>
        </p:txBody>
      </p:sp>
      <p:sp>
        <p:nvSpPr>
          <p:cNvPr id="8" name="Text 5"/>
          <p:cNvSpPr/>
          <p:nvPr/>
        </p:nvSpPr>
        <p:spPr>
          <a:xfrm>
            <a:off x="4391422" y="2361704"/>
            <a:ext cx="2602508" cy="558998"/>
          </a:xfrm>
          <a:prstGeom prst="rect">
            <a:avLst/>
          </a:prstGeom>
          <a:noFill/>
          <a:ln/>
        </p:spPr>
        <p:txBody>
          <a:bodyPr wrap="square" lIns="0" tIns="0" rIns="0" bIns="0" rtlCol="0" anchor="t"/>
          <a:lstStyle/>
          <a:p>
            <a:pPr>
              <a:lnSpc>
                <a:spcPts val="2167"/>
              </a:lnSpc>
            </a:pPr>
            <a:r>
              <a:rPr lang="en-US" sz="1750" dirty="0">
                <a:solidFill>
                  <a:srgbClr val="3C3939"/>
                </a:solidFill>
                <a:latin typeface="Raleway" pitchFamily="34" charset="0"/>
                <a:ea typeface="Raleway" pitchFamily="34" charset="-122"/>
                <a:cs typeface="Raleway" pitchFamily="34" charset="-120"/>
              </a:rPr>
              <a:t>Raise Business Awareness</a:t>
            </a:r>
            <a:endParaRPr lang="en-US" sz="1750" dirty="0"/>
          </a:p>
        </p:txBody>
      </p:sp>
      <p:sp>
        <p:nvSpPr>
          <p:cNvPr id="9" name="Text 6"/>
          <p:cNvSpPr/>
          <p:nvPr/>
        </p:nvSpPr>
        <p:spPr>
          <a:xfrm>
            <a:off x="4391422" y="3027958"/>
            <a:ext cx="2602508" cy="1144588"/>
          </a:xfrm>
          <a:prstGeom prst="rect">
            <a:avLst/>
          </a:prstGeom>
          <a:noFill/>
          <a:ln/>
        </p:spPr>
        <p:txBody>
          <a:bodyPr wrap="square" lIns="0" tIns="0" rIns="0" bIns="0" rtlCol="0" anchor="t"/>
          <a:lstStyle/>
          <a:p>
            <a:pPr>
              <a:lnSpc>
                <a:spcPts val="2250"/>
              </a:lnSpc>
            </a:pPr>
            <a:r>
              <a:rPr lang="en-US" sz="1375" dirty="0">
                <a:solidFill>
                  <a:srgbClr val="3C3939"/>
                </a:solidFill>
                <a:latin typeface="Roboto" pitchFamily="34" charset="0"/>
                <a:ea typeface="Roboto" pitchFamily="34" charset="-122"/>
                <a:cs typeface="Roboto" pitchFamily="34" charset="-120"/>
              </a:rPr>
              <a:t>Organize training sessions for companies and professional associations on sustainable development issues.</a:t>
            </a:r>
            <a:endParaRPr lang="en-US" sz="1375" dirty="0"/>
          </a:p>
        </p:txBody>
      </p:sp>
      <p:sp>
        <p:nvSpPr>
          <p:cNvPr id="10" name="Shape 7"/>
          <p:cNvSpPr/>
          <p:nvPr/>
        </p:nvSpPr>
        <p:spPr>
          <a:xfrm>
            <a:off x="626169" y="4552653"/>
            <a:ext cx="313035" cy="313035"/>
          </a:xfrm>
          <a:prstGeom prst="roundRect">
            <a:avLst>
              <a:gd name="adj" fmla="val 24005"/>
            </a:avLst>
          </a:prstGeom>
          <a:solidFill>
            <a:srgbClr val="E1E1EA"/>
          </a:solidFill>
          <a:ln w="7620">
            <a:solidFill>
              <a:srgbClr val="C7C7D0"/>
            </a:solidFill>
            <a:prstDash val="solid"/>
          </a:ln>
        </p:spPr>
        <p:txBody>
          <a:bodyPr/>
          <a:lstStyle/>
          <a:p>
            <a:endParaRPr lang="it-IT" sz="1500"/>
          </a:p>
        </p:txBody>
      </p:sp>
      <p:sp>
        <p:nvSpPr>
          <p:cNvPr id="11" name="Text 8"/>
          <p:cNvSpPr/>
          <p:nvPr/>
        </p:nvSpPr>
        <p:spPr>
          <a:xfrm>
            <a:off x="1118096" y="4552653"/>
            <a:ext cx="2544366" cy="279499"/>
          </a:xfrm>
          <a:prstGeom prst="rect">
            <a:avLst/>
          </a:prstGeom>
          <a:noFill/>
          <a:ln/>
        </p:spPr>
        <p:txBody>
          <a:bodyPr wrap="none" lIns="0" tIns="0" rIns="0" bIns="0" rtlCol="0" anchor="t"/>
          <a:lstStyle/>
          <a:p>
            <a:pPr>
              <a:lnSpc>
                <a:spcPts val="2167"/>
              </a:lnSpc>
            </a:pPr>
            <a:r>
              <a:rPr lang="en-US" sz="1750" dirty="0">
                <a:solidFill>
                  <a:srgbClr val="3C3939"/>
                </a:solidFill>
                <a:latin typeface="Raleway" pitchFamily="34" charset="0"/>
                <a:ea typeface="Raleway" pitchFamily="34" charset="-122"/>
                <a:cs typeface="Raleway" pitchFamily="34" charset="-120"/>
              </a:rPr>
              <a:t>Foster Academic Debate</a:t>
            </a:r>
            <a:endParaRPr lang="en-US" sz="1750" dirty="0"/>
          </a:p>
        </p:txBody>
      </p:sp>
      <p:sp>
        <p:nvSpPr>
          <p:cNvPr id="12" name="Text 9"/>
          <p:cNvSpPr/>
          <p:nvPr/>
        </p:nvSpPr>
        <p:spPr>
          <a:xfrm>
            <a:off x="1118096" y="4939407"/>
            <a:ext cx="2602508" cy="1144588"/>
          </a:xfrm>
          <a:prstGeom prst="rect">
            <a:avLst/>
          </a:prstGeom>
          <a:noFill/>
          <a:ln/>
        </p:spPr>
        <p:txBody>
          <a:bodyPr wrap="square" lIns="0" tIns="0" rIns="0" bIns="0" rtlCol="0" anchor="t"/>
          <a:lstStyle/>
          <a:p>
            <a:pPr>
              <a:lnSpc>
                <a:spcPts val="2250"/>
              </a:lnSpc>
            </a:pPr>
            <a:r>
              <a:rPr lang="en-US" sz="1375" dirty="0">
                <a:solidFill>
                  <a:srgbClr val="3C3939"/>
                </a:solidFill>
                <a:latin typeface="Roboto" pitchFamily="34" charset="0"/>
                <a:ea typeface="Roboto" pitchFamily="34" charset="-122"/>
                <a:cs typeface="Roboto" pitchFamily="34" charset="-120"/>
              </a:rPr>
              <a:t>Enhance discussions on sustainable development through study meetings, workshops, and seminars.</a:t>
            </a:r>
            <a:endParaRPr lang="en-US" sz="1375" dirty="0"/>
          </a:p>
        </p:txBody>
      </p:sp>
      <p:sp>
        <p:nvSpPr>
          <p:cNvPr id="13" name="Shape 10"/>
          <p:cNvSpPr/>
          <p:nvPr/>
        </p:nvSpPr>
        <p:spPr>
          <a:xfrm>
            <a:off x="3899495" y="4552653"/>
            <a:ext cx="313035" cy="313035"/>
          </a:xfrm>
          <a:prstGeom prst="roundRect">
            <a:avLst>
              <a:gd name="adj" fmla="val 24005"/>
            </a:avLst>
          </a:prstGeom>
          <a:solidFill>
            <a:srgbClr val="E1E1EA"/>
          </a:solidFill>
          <a:ln w="7620">
            <a:solidFill>
              <a:srgbClr val="C7C7D0"/>
            </a:solidFill>
            <a:prstDash val="solid"/>
          </a:ln>
        </p:spPr>
        <p:txBody>
          <a:bodyPr/>
          <a:lstStyle/>
          <a:p>
            <a:endParaRPr lang="it-IT" sz="1500"/>
          </a:p>
        </p:txBody>
      </p:sp>
      <p:sp>
        <p:nvSpPr>
          <p:cNvPr id="14" name="Text 11"/>
          <p:cNvSpPr/>
          <p:nvPr/>
        </p:nvSpPr>
        <p:spPr>
          <a:xfrm>
            <a:off x="4391422" y="4552653"/>
            <a:ext cx="2602508" cy="558998"/>
          </a:xfrm>
          <a:prstGeom prst="rect">
            <a:avLst/>
          </a:prstGeom>
          <a:noFill/>
          <a:ln/>
        </p:spPr>
        <p:txBody>
          <a:bodyPr wrap="square" lIns="0" tIns="0" rIns="0" bIns="0" rtlCol="0" anchor="t"/>
          <a:lstStyle/>
          <a:p>
            <a:pPr>
              <a:lnSpc>
                <a:spcPts val="2167"/>
              </a:lnSpc>
            </a:pPr>
            <a:r>
              <a:rPr lang="en-US" sz="1750" dirty="0">
                <a:solidFill>
                  <a:srgbClr val="3C3939"/>
                </a:solidFill>
                <a:latin typeface="Raleway" pitchFamily="34" charset="0"/>
                <a:ea typeface="Raleway" pitchFamily="34" charset="-122"/>
                <a:cs typeface="Raleway" pitchFamily="34" charset="-120"/>
              </a:rPr>
              <a:t>Provide Stakeholder Tools</a:t>
            </a:r>
            <a:endParaRPr lang="en-US" sz="1750" dirty="0"/>
          </a:p>
        </p:txBody>
      </p:sp>
      <p:sp>
        <p:nvSpPr>
          <p:cNvPr id="15" name="Text 12"/>
          <p:cNvSpPr/>
          <p:nvPr/>
        </p:nvSpPr>
        <p:spPr>
          <a:xfrm>
            <a:off x="4391422" y="5218907"/>
            <a:ext cx="2602508" cy="858441"/>
          </a:xfrm>
          <a:prstGeom prst="rect">
            <a:avLst/>
          </a:prstGeom>
          <a:noFill/>
          <a:ln/>
        </p:spPr>
        <p:txBody>
          <a:bodyPr wrap="square" lIns="0" tIns="0" rIns="0" bIns="0" rtlCol="0" anchor="t"/>
          <a:lstStyle/>
          <a:p>
            <a:pPr>
              <a:lnSpc>
                <a:spcPts val="2250"/>
              </a:lnSpc>
            </a:pPr>
            <a:r>
              <a:rPr lang="en-US" sz="1375" dirty="0">
                <a:solidFill>
                  <a:srgbClr val="3C3939"/>
                </a:solidFill>
                <a:latin typeface="Roboto" pitchFamily="34" charset="0"/>
                <a:ea typeface="Roboto" pitchFamily="34" charset="-122"/>
                <a:cs typeface="Roboto" pitchFamily="34" charset="-120"/>
              </a:rPr>
              <a:t>Publish guidelines highlighting critical issues and opportunities in sustainability regulations.</a:t>
            </a:r>
            <a:endParaRPr lang="en-US" sz="1375" dirty="0"/>
          </a:p>
        </p:txBody>
      </p:sp>
      <p:pic>
        <p:nvPicPr>
          <p:cNvPr id="16" name="Immagine 15">
            <a:extLst>
              <a:ext uri="{FF2B5EF4-FFF2-40B4-BE49-F238E27FC236}">
                <a16:creationId xmlns:a16="http://schemas.microsoft.com/office/drawing/2014/main" id="{25511F2A-34A4-2496-41CD-EA1D53A6AEEA}"/>
              </a:ext>
            </a:extLst>
          </p:cNvPr>
          <p:cNvPicPr>
            <a:picLocks noChangeAspect="1"/>
          </p:cNvPicPr>
          <p:nvPr/>
        </p:nvPicPr>
        <p:blipFill>
          <a:blip r:embed="rId4"/>
          <a:stretch>
            <a:fillRect/>
          </a:stretch>
        </p:blipFill>
        <p:spPr>
          <a:xfrm>
            <a:off x="166721" y="6314755"/>
            <a:ext cx="2328333" cy="508000"/>
          </a:xfrm>
          <a:prstGeom prst="rect">
            <a:avLst/>
          </a:prstGeom>
        </p:spPr>
      </p:pic>
      <p:sp>
        <p:nvSpPr>
          <p:cNvPr id="17" name="Casella di testo 4">
            <a:extLst>
              <a:ext uri="{FF2B5EF4-FFF2-40B4-BE49-F238E27FC236}">
                <a16:creationId xmlns:a16="http://schemas.microsoft.com/office/drawing/2014/main" id="{CAC4245D-CEFA-D536-D431-F229D553E94F}"/>
              </a:ext>
            </a:extLst>
          </p:cNvPr>
          <p:cNvSpPr txBox="1">
            <a:spLocks noChangeArrowheads="1"/>
          </p:cNvSpPr>
          <p:nvPr/>
        </p:nvSpPr>
        <p:spPr bwMode="auto">
          <a:xfrm>
            <a:off x="4391422" y="6265486"/>
            <a:ext cx="2628900" cy="518289"/>
          </a:xfrm>
          <a:prstGeom prst="rect">
            <a:avLst/>
          </a:prstGeom>
          <a:noFill/>
          <a:ln>
            <a:noFill/>
          </a:ln>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4="http://schemas.microsoft.com/office/drawing/2010/main" xmlns:lc="http://schemas.openxmlformats.org/drawingml/2006/lockedCanvas">
                <a:solidFill>
                  <a:srgbClr val="FFFFFF"/>
                </a:solidFill>
              </a14:hiddenFill>
            </a:ex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4="http://schemas.microsoft.com/office/drawing/2010/main"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marR="7408" algn="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Call 2024 Round 1 KA2 KA220-HED </a:t>
            </a:r>
            <a:endParaRPr lang="en-IT" sz="1000" dirty="0">
              <a:latin typeface="Times New Roman" panose="02020603050405020304" pitchFamily="18" charset="0"/>
              <a:ea typeface="Times New Roman" panose="02020603050405020304" pitchFamily="18" charset="0"/>
            </a:endParaRPr>
          </a:p>
          <a:p>
            <a:pPr marR="7408" algn="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 Cooperation partnerships in higher education </a:t>
            </a:r>
            <a:endParaRPr lang="en-IT" sz="1000" dirty="0">
              <a:latin typeface="Times New Roman" panose="02020603050405020304" pitchFamily="18" charset="0"/>
              <a:ea typeface="Times New Roman" panose="02020603050405020304" pitchFamily="18" charset="0"/>
            </a:endParaRPr>
          </a:p>
          <a:p>
            <a:pPr algn="r">
              <a:lnSpc>
                <a:spcPct val="115000"/>
              </a:lnSpc>
              <a:spcAft>
                <a:spcPts val="667"/>
              </a:spcAft>
            </a:pP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Project: 2024-1-IT02-KA220-HED-000251303</a:t>
            </a:r>
            <a:endParaRPr lang="en-IT" sz="10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667"/>
              </a:spcAft>
            </a:pPr>
            <a:r>
              <a:rPr lang="en-IT" sz="833" kern="100" dirty="0">
                <a:solidFill>
                  <a:srgbClr val="4EA72E"/>
                </a:solidFill>
                <a:latin typeface="Aptos" panose="020B0004020202020204" pitchFamily="34" charset="0"/>
                <a:ea typeface="Aptos" panose="020B0004020202020204" pitchFamily="34" charset="0"/>
                <a:cs typeface="Times New Roman" panose="02020603050405020304" pitchFamily="18" charset="0"/>
              </a:rPr>
              <a:t> </a:t>
            </a:r>
            <a:endParaRPr lang="en-IT" sz="1000" kern="100" dirty="0">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511796"/>
            <a:ext cx="8464947" cy="590649"/>
          </a:xfrm>
          <a:prstGeom prst="rect">
            <a:avLst/>
          </a:prstGeom>
          <a:noFill/>
          <a:ln/>
        </p:spPr>
        <p:txBody>
          <a:bodyPr wrap="none" lIns="0" tIns="0" rIns="0" bIns="0" rtlCol="0" anchor="t"/>
          <a:lstStyle/>
          <a:p>
            <a:pPr>
              <a:lnSpc>
                <a:spcPts val="4625"/>
              </a:lnSpc>
            </a:pPr>
            <a:r>
              <a:rPr lang="en-US" sz="3708" dirty="0">
                <a:solidFill>
                  <a:srgbClr val="1B1B27"/>
                </a:solidFill>
                <a:latin typeface="Raleway" pitchFamily="34" charset="0"/>
                <a:ea typeface="Raleway" pitchFamily="34" charset="-122"/>
                <a:cs typeface="Raleway" pitchFamily="34" charset="-120"/>
              </a:rPr>
              <a:t>Innovative Approach and Methodology</a:t>
            </a:r>
            <a:endParaRPr lang="en-US" sz="3708" dirty="0"/>
          </a:p>
        </p:txBody>
      </p:sp>
      <p:sp>
        <p:nvSpPr>
          <p:cNvPr id="3" name="Text 1"/>
          <p:cNvSpPr/>
          <p:nvPr/>
        </p:nvSpPr>
        <p:spPr>
          <a:xfrm>
            <a:off x="661492" y="2574925"/>
            <a:ext cx="3006130" cy="295275"/>
          </a:xfrm>
          <a:prstGeom prst="rect">
            <a:avLst/>
          </a:prstGeom>
          <a:noFill/>
          <a:ln/>
        </p:spPr>
        <p:txBody>
          <a:bodyPr wrap="none" lIns="0" tIns="0" rIns="0" bIns="0" rtlCol="0" anchor="t"/>
          <a:lstStyle/>
          <a:p>
            <a:pPr>
              <a:lnSpc>
                <a:spcPts val="2292"/>
              </a:lnSpc>
            </a:pPr>
            <a:r>
              <a:rPr lang="en-US" sz="1833" dirty="0">
                <a:solidFill>
                  <a:srgbClr val="1B1B27"/>
                </a:solidFill>
                <a:latin typeface="Raleway" pitchFamily="34" charset="0"/>
                <a:ea typeface="Raleway" pitchFamily="34" charset="-122"/>
                <a:cs typeface="Raleway" pitchFamily="34" charset="-120"/>
              </a:rPr>
              <a:t>Active Student Involvement</a:t>
            </a:r>
            <a:endParaRPr lang="en-US" sz="1833" dirty="0"/>
          </a:p>
        </p:txBody>
      </p:sp>
      <p:sp>
        <p:nvSpPr>
          <p:cNvPr id="4" name="Text 2"/>
          <p:cNvSpPr/>
          <p:nvPr/>
        </p:nvSpPr>
        <p:spPr>
          <a:xfrm>
            <a:off x="661492" y="3059212"/>
            <a:ext cx="3315097" cy="2116932"/>
          </a:xfrm>
          <a:prstGeom prst="rect">
            <a:avLst/>
          </a:prstGeom>
          <a:noFill/>
          <a:ln/>
        </p:spPr>
        <p:txBody>
          <a:bodyPr wrap="square" lIns="0" tIns="0" rIns="0" bIns="0" rtlCol="0" anchor="t"/>
          <a:lstStyle/>
          <a:p>
            <a:pPr>
              <a:lnSpc>
                <a:spcPts val="2375"/>
              </a:lnSpc>
            </a:pPr>
            <a:r>
              <a:rPr lang="en-US" sz="1458" dirty="0">
                <a:solidFill>
                  <a:srgbClr val="3C3939"/>
                </a:solidFill>
                <a:latin typeface="Roboto" pitchFamily="34" charset="0"/>
                <a:ea typeface="Roboto" pitchFamily="34" charset="-122"/>
                <a:cs typeface="Roboto" pitchFamily="34" charset="-120"/>
              </a:rPr>
              <a:t>Implement direct teaching methodologies like group work, seminar presentations, and experimental laboratories. Use interactive digital platforms to foster deeper and more engaging student participation.</a:t>
            </a:r>
            <a:endParaRPr lang="en-US" sz="1458" dirty="0"/>
          </a:p>
        </p:txBody>
      </p:sp>
      <p:sp>
        <p:nvSpPr>
          <p:cNvPr id="5" name="Text 3"/>
          <p:cNvSpPr/>
          <p:nvPr/>
        </p:nvSpPr>
        <p:spPr>
          <a:xfrm>
            <a:off x="4444107" y="2574925"/>
            <a:ext cx="2362696" cy="295275"/>
          </a:xfrm>
          <a:prstGeom prst="rect">
            <a:avLst/>
          </a:prstGeom>
          <a:noFill/>
          <a:ln/>
        </p:spPr>
        <p:txBody>
          <a:bodyPr wrap="none" lIns="0" tIns="0" rIns="0" bIns="0" rtlCol="0" anchor="t"/>
          <a:lstStyle/>
          <a:p>
            <a:pPr>
              <a:lnSpc>
                <a:spcPts val="2292"/>
              </a:lnSpc>
            </a:pPr>
            <a:r>
              <a:rPr lang="en-US" sz="1833" dirty="0">
                <a:solidFill>
                  <a:srgbClr val="1B1B27"/>
                </a:solidFill>
                <a:latin typeface="Raleway" pitchFamily="34" charset="0"/>
                <a:ea typeface="Raleway" pitchFamily="34" charset="-122"/>
                <a:cs typeface="Raleway" pitchFamily="34" charset="-120"/>
              </a:rPr>
              <a:t>Business Integration</a:t>
            </a:r>
            <a:endParaRPr lang="en-US" sz="1833" dirty="0"/>
          </a:p>
        </p:txBody>
      </p:sp>
      <p:sp>
        <p:nvSpPr>
          <p:cNvPr id="6" name="Text 4"/>
          <p:cNvSpPr/>
          <p:nvPr/>
        </p:nvSpPr>
        <p:spPr>
          <a:xfrm>
            <a:off x="4444107" y="3059212"/>
            <a:ext cx="3315097" cy="1814513"/>
          </a:xfrm>
          <a:prstGeom prst="rect">
            <a:avLst/>
          </a:prstGeom>
          <a:noFill/>
          <a:ln/>
        </p:spPr>
        <p:txBody>
          <a:bodyPr wrap="square" lIns="0" tIns="0" rIns="0" bIns="0" rtlCol="0" anchor="t"/>
          <a:lstStyle/>
          <a:p>
            <a:pPr>
              <a:lnSpc>
                <a:spcPts val="2375"/>
              </a:lnSpc>
            </a:pPr>
            <a:r>
              <a:rPr lang="en-US" sz="1458" dirty="0">
                <a:solidFill>
                  <a:srgbClr val="3C3939"/>
                </a:solidFill>
                <a:latin typeface="Roboto" pitchFamily="34" charset="0"/>
                <a:ea typeface="Roboto" pitchFamily="34" charset="-122"/>
                <a:cs typeface="Roboto" pitchFamily="34" charset="-120"/>
              </a:rPr>
              <a:t>Include businesses in the educational process, allowing students to directly engage with key players in the professional world and gain practical understanding of business dynamics related to sustainability.</a:t>
            </a:r>
            <a:endParaRPr lang="en-US" sz="1458" dirty="0"/>
          </a:p>
        </p:txBody>
      </p:sp>
      <p:sp>
        <p:nvSpPr>
          <p:cNvPr id="7" name="Text 5"/>
          <p:cNvSpPr/>
          <p:nvPr/>
        </p:nvSpPr>
        <p:spPr>
          <a:xfrm>
            <a:off x="8226723" y="2574925"/>
            <a:ext cx="2698651" cy="295275"/>
          </a:xfrm>
          <a:prstGeom prst="rect">
            <a:avLst/>
          </a:prstGeom>
          <a:noFill/>
          <a:ln/>
        </p:spPr>
        <p:txBody>
          <a:bodyPr wrap="none" lIns="0" tIns="0" rIns="0" bIns="0" rtlCol="0" anchor="t"/>
          <a:lstStyle/>
          <a:p>
            <a:pPr>
              <a:lnSpc>
                <a:spcPts val="2292"/>
              </a:lnSpc>
            </a:pPr>
            <a:r>
              <a:rPr lang="en-US" sz="1833" dirty="0">
                <a:solidFill>
                  <a:srgbClr val="1B1B27"/>
                </a:solidFill>
                <a:latin typeface="Raleway" pitchFamily="34" charset="0"/>
                <a:ea typeface="Raleway" pitchFamily="34" charset="-122"/>
                <a:cs typeface="Raleway" pitchFamily="34" charset="-120"/>
              </a:rPr>
              <a:t>International Perspective</a:t>
            </a:r>
            <a:endParaRPr lang="en-US" sz="1833" dirty="0"/>
          </a:p>
        </p:txBody>
      </p:sp>
      <p:sp>
        <p:nvSpPr>
          <p:cNvPr id="8" name="Text 6"/>
          <p:cNvSpPr/>
          <p:nvPr/>
        </p:nvSpPr>
        <p:spPr>
          <a:xfrm>
            <a:off x="8226722" y="3059212"/>
            <a:ext cx="3315097" cy="1512094"/>
          </a:xfrm>
          <a:prstGeom prst="rect">
            <a:avLst/>
          </a:prstGeom>
          <a:noFill/>
          <a:ln/>
        </p:spPr>
        <p:txBody>
          <a:bodyPr wrap="square" lIns="0" tIns="0" rIns="0" bIns="0" rtlCol="0" anchor="t"/>
          <a:lstStyle/>
          <a:p>
            <a:pPr>
              <a:lnSpc>
                <a:spcPts val="2375"/>
              </a:lnSpc>
            </a:pPr>
            <a:r>
              <a:rPr lang="en-US" sz="1458" dirty="0">
                <a:solidFill>
                  <a:srgbClr val="3C3939"/>
                </a:solidFill>
                <a:latin typeface="Roboto" pitchFamily="34" charset="0"/>
                <a:ea typeface="Roboto" pitchFamily="34" charset="-122"/>
                <a:cs typeface="Roboto" pitchFamily="34" charset="-120"/>
              </a:rPr>
              <a:t>Integrate diverse cultural perspectives and global contexts in learning project design, exposing students to a broader range of ideas and practices in sustainability.</a:t>
            </a:r>
            <a:endParaRPr lang="en-US" sz="1458" dirty="0"/>
          </a:p>
        </p:txBody>
      </p:sp>
      <p:pic>
        <p:nvPicPr>
          <p:cNvPr id="9" name="Immagine 8">
            <a:extLst>
              <a:ext uri="{FF2B5EF4-FFF2-40B4-BE49-F238E27FC236}">
                <a16:creationId xmlns:a16="http://schemas.microsoft.com/office/drawing/2014/main" id="{25FD05DC-6370-16BB-8FAA-EE580EFC2EF9}"/>
              </a:ext>
            </a:extLst>
          </p:cNvPr>
          <p:cNvPicPr>
            <a:picLocks noChangeAspect="1"/>
          </p:cNvPicPr>
          <p:nvPr/>
        </p:nvPicPr>
        <p:blipFill>
          <a:blip r:embed="rId3"/>
          <a:stretch>
            <a:fillRect/>
          </a:stretch>
        </p:blipFill>
        <p:spPr>
          <a:xfrm>
            <a:off x="166721" y="6314755"/>
            <a:ext cx="2328333" cy="508000"/>
          </a:xfrm>
          <a:prstGeom prst="rect">
            <a:avLst/>
          </a:prstGeom>
        </p:spPr>
      </p:pic>
      <p:sp>
        <p:nvSpPr>
          <p:cNvPr id="10" name="Casella di testo 4">
            <a:extLst>
              <a:ext uri="{FF2B5EF4-FFF2-40B4-BE49-F238E27FC236}">
                <a16:creationId xmlns:a16="http://schemas.microsoft.com/office/drawing/2014/main" id="{83A23C88-A3DC-52DF-4D07-7E98EEE47807}"/>
              </a:ext>
            </a:extLst>
          </p:cNvPr>
          <p:cNvSpPr txBox="1">
            <a:spLocks noChangeArrowheads="1"/>
          </p:cNvSpPr>
          <p:nvPr/>
        </p:nvSpPr>
        <p:spPr bwMode="auto">
          <a:xfrm>
            <a:off x="6806803" y="6287898"/>
            <a:ext cx="2628900" cy="518289"/>
          </a:xfrm>
          <a:prstGeom prst="rect">
            <a:avLst/>
          </a:prstGeom>
          <a:noFill/>
          <a:ln>
            <a:noFill/>
          </a:ln>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4="http://schemas.microsoft.com/office/drawing/2010/main" xmlns:lc="http://schemas.openxmlformats.org/drawingml/2006/lockedCanvas">
                <a:solidFill>
                  <a:srgbClr val="FFFFFF"/>
                </a:solidFill>
              </a14:hiddenFill>
            </a:ex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4="http://schemas.microsoft.com/office/drawing/2010/main"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marR="7408" algn="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Call 2024 Round 1 KA2 KA220-HED </a:t>
            </a:r>
            <a:endParaRPr lang="en-IT" sz="1000" dirty="0">
              <a:latin typeface="Times New Roman" panose="02020603050405020304" pitchFamily="18" charset="0"/>
              <a:ea typeface="Times New Roman" panose="02020603050405020304" pitchFamily="18" charset="0"/>
            </a:endParaRPr>
          </a:p>
          <a:p>
            <a:pPr marR="7408" algn="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 Cooperation partnerships in higher education </a:t>
            </a:r>
            <a:endParaRPr lang="en-IT" sz="1000" dirty="0">
              <a:latin typeface="Times New Roman" panose="02020603050405020304" pitchFamily="18" charset="0"/>
              <a:ea typeface="Times New Roman" panose="02020603050405020304" pitchFamily="18" charset="0"/>
            </a:endParaRPr>
          </a:p>
          <a:p>
            <a:pPr algn="r">
              <a:lnSpc>
                <a:spcPct val="115000"/>
              </a:lnSpc>
              <a:spcAft>
                <a:spcPts val="667"/>
              </a:spcAft>
            </a:pP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Project: 2024-1-IT02-KA220-HED-000251303</a:t>
            </a:r>
            <a:endParaRPr lang="en-IT" sz="10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667"/>
              </a:spcAft>
            </a:pPr>
            <a:r>
              <a:rPr lang="en-IT" sz="833" kern="100" dirty="0">
                <a:solidFill>
                  <a:srgbClr val="4EA72E"/>
                </a:solidFill>
                <a:latin typeface="Aptos" panose="020B0004020202020204" pitchFamily="34" charset="0"/>
                <a:ea typeface="Aptos" panose="020B0004020202020204" pitchFamily="34" charset="0"/>
                <a:cs typeface="Times New Roman" panose="02020603050405020304" pitchFamily="18" charset="0"/>
              </a:rPr>
              <a:t> </a:t>
            </a:r>
            <a:endParaRPr lang="en-IT" sz="1000" kern="100" dirty="0">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60778"/>
          </a:xfrm>
          <a:prstGeom prst="rect">
            <a:avLst/>
          </a:prstGeom>
        </p:spPr>
      </p:pic>
      <p:sp>
        <p:nvSpPr>
          <p:cNvPr id="3" name="Text 0"/>
          <p:cNvSpPr/>
          <p:nvPr/>
        </p:nvSpPr>
        <p:spPr>
          <a:xfrm>
            <a:off x="5218609" y="508001"/>
            <a:ext cx="6326783" cy="1154509"/>
          </a:xfrm>
          <a:prstGeom prst="rect">
            <a:avLst/>
          </a:prstGeom>
          <a:noFill/>
          <a:ln/>
        </p:spPr>
        <p:txBody>
          <a:bodyPr wrap="square" lIns="0" tIns="0" rIns="0" bIns="0" rtlCol="0" anchor="t"/>
          <a:lstStyle/>
          <a:p>
            <a:pPr>
              <a:lnSpc>
                <a:spcPts val="4541"/>
              </a:lnSpc>
            </a:pPr>
            <a:r>
              <a:rPr lang="en-US" sz="3625" dirty="0">
                <a:solidFill>
                  <a:srgbClr val="1B1B27"/>
                </a:solidFill>
                <a:latin typeface="Raleway" pitchFamily="34" charset="0"/>
                <a:ea typeface="Raleway" pitchFamily="34" charset="-122"/>
                <a:cs typeface="Raleway" pitchFamily="34" charset="-120"/>
              </a:rPr>
              <a:t>Partner Organizations and Expertise</a:t>
            </a:r>
            <a:endParaRPr lang="en-US" sz="3625" dirty="0"/>
          </a:p>
        </p:txBody>
      </p:sp>
      <p:pic>
        <p:nvPicPr>
          <p:cNvPr id="4" name="Image 1" descr="preencoded.png"/>
          <p:cNvPicPr>
            <a:picLocks noChangeAspect="1"/>
          </p:cNvPicPr>
          <p:nvPr/>
        </p:nvPicPr>
        <p:blipFill>
          <a:blip r:embed="rId4"/>
          <a:stretch>
            <a:fillRect/>
          </a:stretch>
        </p:blipFill>
        <p:spPr>
          <a:xfrm>
            <a:off x="5218609" y="1939628"/>
            <a:ext cx="461863" cy="461863"/>
          </a:xfrm>
          <a:prstGeom prst="rect">
            <a:avLst/>
          </a:prstGeom>
        </p:spPr>
      </p:pic>
      <p:sp>
        <p:nvSpPr>
          <p:cNvPr id="5" name="Text 1"/>
          <p:cNvSpPr/>
          <p:nvPr/>
        </p:nvSpPr>
        <p:spPr>
          <a:xfrm>
            <a:off x="5218608" y="2586236"/>
            <a:ext cx="2309317" cy="288727"/>
          </a:xfrm>
          <a:prstGeom prst="rect">
            <a:avLst/>
          </a:prstGeom>
          <a:noFill/>
          <a:ln/>
        </p:spPr>
        <p:txBody>
          <a:bodyPr wrap="none" lIns="0" tIns="0" rIns="0" bIns="0" rtlCol="0" anchor="t"/>
          <a:lstStyle/>
          <a:p>
            <a:pPr>
              <a:lnSpc>
                <a:spcPts val="2250"/>
              </a:lnSpc>
            </a:pPr>
            <a:r>
              <a:rPr lang="en-US" sz="1792" dirty="0">
                <a:solidFill>
                  <a:srgbClr val="3C3939"/>
                </a:solidFill>
                <a:latin typeface="Raleway" pitchFamily="34" charset="0"/>
                <a:ea typeface="Raleway" pitchFamily="34" charset="-122"/>
                <a:cs typeface="Raleway" pitchFamily="34" charset="-120"/>
              </a:rPr>
              <a:t>University of Pisa</a:t>
            </a:r>
            <a:endParaRPr lang="en-US" sz="1792" dirty="0"/>
          </a:p>
        </p:txBody>
      </p:sp>
      <p:sp>
        <p:nvSpPr>
          <p:cNvPr id="6" name="Text 2"/>
          <p:cNvSpPr/>
          <p:nvPr/>
        </p:nvSpPr>
        <p:spPr>
          <a:xfrm>
            <a:off x="5218609" y="2985790"/>
            <a:ext cx="3024783" cy="886718"/>
          </a:xfrm>
          <a:prstGeom prst="rect">
            <a:avLst/>
          </a:prstGeom>
          <a:noFill/>
          <a:ln/>
        </p:spPr>
        <p:txBody>
          <a:bodyPr wrap="square" lIns="0" tIns="0" rIns="0" bIns="0" rtlCol="0" anchor="t"/>
          <a:lstStyle/>
          <a:p>
            <a:pPr>
              <a:lnSpc>
                <a:spcPts val="2292"/>
              </a:lnSpc>
            </a:pPr>
            <a:r>
              <a:rPr lang="en-US" sz="1417" dirty="0">
                <a:solidFill>
                  <a:srgbClr val="3C3939"/>
                </a:solidFill>
                <a:latin typeface="Roboto" pitchFamily="34" charset="0"/>
                <a:ea typeface="Roboto" pitchFamily="34" charset="-122"/>
                <a:cs typeface="Roboto" pitchFamily="34" charset="-120"/>
              </a:rPr>
              <a:t>Lead coordinator with expertise in sustainable economics, law, and communication.</a:t>
            </a:r>
            <a:endParaRPr lang="en-US" sz="1417" dirty="0"/>
          </a:p>
        </p:txBody>
      </p:sp>
      <p:pic>
        <p:nvPicPr>
          <p:cNvPr id="7" name="Image 2" descr="preencoded.png"/>
          <p:cNvPicPr>
            <a:picLocks noChangeAspect="1"/>
          </p:cNvPicPr>
          <p:nvPr/>
        </p:nvPicPr>
        <p:blipFill>
          <a:blip r:embed="rId5"/>
          <a:stretch>
            <a:fillRect/>
          </a:stretch>
        </p:blipFill>
        <p:spPr>
          <a:xfrm>
            <a:off x="8520509" y="1939628"/>
            <a:ext cx="461863" cy="461863"/>
          </a:xfrm>
          <a:prstGeom prst="rect">
            <a:avLst/>
          </a:prstGeom>
        </p:spPr>
      </p:pic>
      <p:sp>
        <p:nvSpPr>
          <p:cNvPr id="8" name="Text 3"/>
          <p:cNvSpPr/>
          <p:nvPr/>
        </p:nvSpPr>
        <p:spPr>
          <a:xfrm>
            <a:off x="8520509" y="2586236"/>
            <a:ext cx="2309317" cy="288727"/>
          </a:xfrm>
          <a:prstGeom prst="rect">
            <a:avLst/>
          </a:prstGeom>
          <a:noFill/>
          <a:ln/>
        </p:spPr>
        <p:txBody>
          <a:bodyPr wrap="none" lIns="0" tIns="0" rIns="0" bIns="0" rtlCol="0" anchor="t"/>
          <a:lstStyle/>
          <a:p>
            <a:pPr>
              <a:lnSpc>
                <a:spcPts val="2250"/>
              </a:lnSpc>
            </a:pPr>
            <a:r>
              <a:rPr lang="en-US" sz="1792" dirty="0">
                <a:solidFill>
                  <a:srgbClr val="3C3939"/>
                </a:solidFill>
                <a:latin typeface="Raleway" pitchFamily="34" charset="0"/>
                <a:ea typeface="Raleway" pitchFamily="34" charset="-122"/>
                <a:cs typeface="Raleway" pitchFamily="34" charset="-120"/>
              </a:rPr>
              <a:t>University of Messina</a:t>
            </a:r>
            <a:endParaRPr lang="en-US" sz="1792" dirty="0"/>
          </a:p>
        </p:txBody>
      </p:sp>
      <p:sp>
        <p:nvSpPr>
          <p:cNvPr id="9" name="Text 4"/>
          <p:cNvSpPr/>
          <p:nvPr/>
        </p:nvSpPr>
        <p:spPr>
          <a:xfrm>
            <a:off x="8520509" y="2985790"/>
            <a:ext cx="3024882" cy="591145"/>
          </a:xfrm>
          <a:prstGeom prst="rect">
            <a:avLst/>
          </a:prstGeom>
          <a:noFill/>
          <a:ln/>
        </p:spPr>
        <p:txBody>
          <a:bodyPr wrap="square" lIns="0" tIns="0" rIns="0" bIns="0" rtlCol="0" anchor="t"/>
          <a:lstStyle/>
          <a:p>
            <a:pPr>
              <a:lnSpc>
                <a:spcPts val="2292"/>
              </a:lnSpc>
            </a:pPr>
            <a:r>
              <a:rPr lang="en-US" sz="1417" dirty="0">
                <a:solidFill>
                  <a:srgbClr val="3C3939"/>
                </a:solidFill>
                <a:latin typeface="Roboto" pitchFamily="34" charset="0"/>
                <a:ea typeface="Roboto" pitchFamily="34" charset="-122"/>
                <a:cs typeface="Roboto" pitchFamily="34" charset="-120"/>
              </a:rPr>
              <a:t>Specialized in legal and regulatory aspects of sustainability.</a:t>
            </a:r>
            <a:endParaRPr lang="en-US" sz="1417" dirty="0"/>
          </a:p>
        </p:txBody>
      </p:sp>
      <p:pic>
        <p:nvPicPr>
          <p:cNvPr id="10" name="Image 3" descr="preencoded.png"/>
          <p:cNvPicPr>
            <a:picLocks noChangeAspect="1"/>
          </p:cNvPicPr>
          <p:nvPr/>
        </p:nvPicPr>
        <p:blipFill>
          <a:blip r:embed="rId6"/>
          <a:stretch>
            <a:fillRect/>
          </a:stretch>
        </p:blipFill>
        <p:spPr>
          <a:xfrm>
            <a:off x="5218609" y="4426744"/>
            <a:ext cx="461863" cy="461863"/>
          </a:xfrm>
          <a:prstGeom prst="rect">
            <a:avLst/>
          </a:prstGeom>
        </p:spPr>
      </p:pic>
      <p:sp>
        <p:nvSpPr>
          <p:cNvPr id="11" name="Text 5"/>
          <p:cNvSpPr/>
          <p:nvPr/>
        </p:nvSpPr>
        <p:spPr>
          <a:xfrm>
            <a:off x="5218609" y="5073353"/>
            <a:ext cx="3024783" cy="577453"/>
          </a:xfrm>
          <a:prstGeom prst="rect">
            <a:avLst/>
          </a:prstGeom>
          <a:noFill/>
          <a:ln/>
        </p:spPr>
        <p:txBody>
          <a:bodyPr wrap="square" lIns="0" tIns="0" rIns="0" bIns="0" rtlCol="0" anchor="t"/>
          <a:lstStyle/>
          <a:p>
            <a:pPr>
              <a:lnSpc>
                <a:spcPts val="2250"/>
              </a:lnSpc>
            </a:pPr>
            <a:r>
              <a:rPr lang="en-US" sz="1792" dirty="0">
                <a:solidFill>
                  <a:srgbClr val="3C3939"/>
                </a:solidFill>
                <a:latin typeface="Raleway" pitchFamily="34" charset="0"/>
                <a:ea typeface="Raleway" pitchFamily="34" charset="-122"/>
                <a:cs typeface="Raleway" pitchFamily="34" charset="-120"/>
              </a:rPr>
              <a:t>San Pablo-CEU University Foundation</a:t>
            </a:r>
            <a:endParaRPr lang="en-US" sz="1792" dirty="0"/>
          </a:p>
        </p:txBody>
      </p:sp>
      <p:sp>
        <p:nvSpPr>
          <p:cNvPr id="12" name="Text 6"/>
          <p:cNvSpPr/>
          <p:nvPr/>
        </p:nvSpPr>
        <p:spPr>
          <a:xfrm>
            <a:off x="5218609" y="5761633"/>
            <a:ext cx="3024783" cy="591145"/>
          </a:xfrm>
          <a:prstGeom prst="rect">
            <a:avLst/>
          </a:prstGeom>
          <a:noFill/>
          <a:ln/>
        </p:spPr>
        <p:txBody>
          <a:bodyPr wrap="square" lIns="0" tIns="0" rIns="0" bIns="0" rtlCol="0" anchor="t"/>
          <a:lstStyle/>
          <a:p>
            <a:pPr>
              <a:lnSpc>
                <a:spcPts val="2292"/>
              </a:lnSpc>
            </a:pPr>
            <a:r>
              <a:rPr lang="en-US" sz="1417" dirty="0">
                <a:solidFill>
                  <a:srgbClr val="3C3939"/>
                </a:solidFill>
                <a:latin typeface="Roboto" pitchFamily="34" charset="0"/>
                <a:ea typeface="Roboto" pitchFamily="34" charset="-122"/>
                <a:cs typeface="Roboto" pitchFamily="34" charset="-120"/>
              </a:rPr>
              <a:t>Brings expertise in international sustainability perspectives.</a:t>
            </a:r>
            <a:endParaRPr lang="en-US" sz="1417" dirty="0"/>
          </a:p>
        </p:txBody>
      </p:sp>
      <p:pic>
        <p:nvPicPr>
          <p:cNvPr id="13" name="Image 4" descr="preencoded.png"/>
          <p:cNvPicPr>
            <a:picLocks noChangeAspect="1"/>
          </p:cNvPicPr>
          <p:nvPr/>
        </p:nvPicPr>
        <p:blipFill>
          <a:blip r:embed="rId7"/>
          <a:stretch>
            <a:fillRect/>
          </a:stretch>
        </p:blipFill>
        <p:spPr>
          <a:xfrm>
            <a:off x="8520509" y="4426744"/>
            <a:ext cx="461863" cy="461863"/>
          </a:xfrm>
          <a:prstGeom prst="rect">
            <a:avLst/>
          </a:prstGeom>
        </p:spPr>
      </p:pic>
      <p:sp>
        <p:nvSpPr>
          <p:cNvPr id="14" name="Text 7"/>
          <p:cNvSpPr/>
          <p:nvPr/>
        </p:nvSpPr>
        <p:spPr>
          <a:xfrm>
            <a:off x="8520509" y="5073353"/>
            <a:ext cx="3024882" cy="577453"/>
          </a:xfrm>
          <a:prstGeom prst="rect">
            <a:avLst/>
          </a:prstGeom>
          <a:noFill/>
          <a:ln/>
        </p:spPr>
        <p:txBody>
          <a:bodyPr wrap="square" lIns="0" tIns="0" rIns="0" bIns="0" rtlCol="0" anchor="t"/>
          <a:lstStyle/>
          <a:p>
            <a:pPr>
              <a:lnSpc>
                <a:spcPts val="2250"/>
              </a:lnSpc>
            </a:pPr>
            <a:r>
              <a:rPr lang="en-US" sz="1792" dirty="0">
                <a:solidFill>
                  <a:srgbClr val="3C3939"/>
                </a:solidFill>
                <a:latin typeface="Raleway" pitchFamily="34" charset="0"/>
                <a:ea typeface="Raleway" pitchFamily="34" charset="-122"/>
                <a:cs typeface="Raleway" pitchFamily="34" charset="-120"/>
              </a:rPr>
              <a:t>Nuertingen-Geislingen University</a:t>
            </a:r>
            <a:endParaRPr lang="en-US" sz="1792" dirty="0"/>
          </a:p>
        </p:txBody>
      </p:sp>
      <p:sp>
        <p:nvSpPr>
          <p:cNvPr id="15" name="Text 8"/>
          <p:cNvSpPr/>
          <p:nvPr/>
        </p:nvSpPr>
        <p:spPr>
          <a:xfrm>
            <a:off x="8520509" y="5761633"/>
            <a:ext cx="3024882" cy="591145"/>
          </a:xfrm>
          <a:prstGeom prst="rect">
            <a:avLst/>
          </a:prstGeom>
          <a:noFill/>
          <a:ln/>
        </p:spPr>
        <p:txBody>
          <a:bodyPr wrap="square" lIns="0" tIns="0" rIns="0" bIns="0" rtlCol="0" anchor="t"/>
          <a:lstStyle/>
          <a:p>
            <a:pPr>
              <a:lnSpc>
                <a:spcPts val="2292"/>
              </a:lnSpc>
            </a:pPr>
            <a:r>
              <a:rPr lang="en-US" sz="1417" dirty="0">
                <a:solidFill>
                  <a:srgbClr val="3C3939"/>
                </a:solidFill>
                <a:latin typeface="Roboto" pitchFamily="34" charset="0"/>
                <a:ea typeface="Roboto" pitchFamily="34" charset="-122"/>
                <a:cs typeface="Roboto" pitchFamily="34" charset="-120"/>
              </a:rPr>
              <a:t>Focused on sustainable finance and business development.</a:t>
            </a:r>
            <a:endParaRPr lang="en-US" sz="1417" dirty="0"/>
          </a:p>
        </p:txBody>
      </p:sp>
      <p:pic>
        <p:nvPicPr>
          <p:cNvPr id="16" name="Immagine 15">
            <a:extLst>
              <a:ext uri="{FF2B5EF4-FFF2-40B4-BE49-F238E27FC236}">
                <a16:creationId xmlns:a16="http://schemas.microsoft.com/office/drawing/2014/main" id="{474DBA6A-CD38-8DAA-F66C-FBBB885F9A7B}"/>
              </a:ext>
            </a:extLst>
          </p:cNvPr>
          <p:cNvPicPr>
            <a:picLocks noChangeAspect="1"/>
          </p:cNvPicPr>
          <p:nvPr/>
        </p:nvPicPr>
        <p:blipFill>
          <a:blip r:embed="rId8"/>
          <a:stretch>
            <a:fillRect/>
          </a:stretch>
        </p:blipFill>
        <p:spPr>
          <a:xfrm>
            <a:off x="4682692" y="6350000"/>
            <a:ext cx="2328333" cy="508000"/>
          </a:xfrm>
          <a:prstGeom prst="rect">
            <a:avLst/>
          </a:prstGeom>
        </p:spPr>
      </p:pic>
      <p:sp>
        <p:nvSpPr>
          <p:cNvPr id="17" name="Casella di testo 4">
            <a:extLst>
              <a:ext uri="{FF2B5EF4-FFF2-40B4-BE49-F238E27FC236}">
                <a16:creationId xmlns:a16="http://schemas.microsoft.com/office/drawing/2014/main" id="{62A2BCC4-FE43-F439-190B-EF280013D3E3}"/>
              </a:ext>
            </a:extLst>
          </p:cNvPr>
          <p:cNvSpPr txBox="1">
            <a:spLocks noChangeArrowheads="1"/>
          </p:cNvSpPr>
          <p:nvPr/>
        </p:nvSpPr>
        <p:spPr bwMode="auto">
          <a:xfrm>
            <a:off x="7067549" y="6414908"/>
            <a:ext cx="2628900" cy="518289"/>
          </a:xfrm>
          <a:prstGeom prst="rect">
            <a:avLst/>
          </a:prstGeom>
          <a:noFill/>
          <a:ln>
            <a:noFill/>
          </a:ln>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4="http://schemas.microsoft.com/office/drawing/2010/main" xmlns:lc="http://schemas.openxmlformats.org/drawingml/2006/lockedCanvas">
                <a:solidFill>
                  <a:srgbClr val="FFFFFF"/>
                </a:solidFill>
              </a14:hiddenFill>
            </a:ex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4="http://schemas.microsoft.com/office/drawing/2010/main"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marR="7408" algn="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Call 2024 Round 1 KA2 KA220-HED </a:t>
            </a:r>
            <a:endParaRPr lang="en-IT" sz="1000" dirty="0">
              <a:latin typeface="Times New Roman" panose="02020603050405020304" pitchFamily="18" charset="0"/>
              <a:ea typeface="Times New Roman" panose="02020603050405020304" pitchFamily="18" charset="0"/>
            </a:endParaRPr>
          </a:p>
          <a:p>
            <a:pPr marR="7408" algn="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 Cooperation partnerships in higher education </a:t>
            </a:r>
            <a:endParaRPr lang="en-IT" sz="1000" dirty="0">
              <a:latin typeface="Times New Roman" panose="02020603050405020304" pitchFamily="18" charset="0"/>
              <a:ea typeface="Times New Roman" panose="02020603050405020304" pitchFamily="18" charset="0"/>
            </a:endParaRPr>
          </a:p>
          <a:p>
            <a:pPr algn="r">
              <a:lnSpc>
                <a:spcPct val="115000"/>
              </a:lnSpc>
              <a:spcAft>
                <a:spcPts val="667"/>
              </a:spcAft>
            </a:pP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Project: 2024-1-IT02-KA220-HED-000251303</a:t>
            </a:r>
            <a:endParaRPr lang="en-IT" sz="10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667"/>
              </a:spcAft>
            </a:pPr>
            <a:r>
              <a:rPr lang="en-IT" sz="833" kern="100" dirty="0">
                <a:solidFill>
                  <a:srgbClr val="4EA72E"/>
                </a:solidFill>
                <a:latin typeface="Aptos" panose="020B0004020202020204" pitchFamily="34" charset="0"/>
                <a:ea typeface="Aptos" panose="020B0004020202020204" pitchFamily="34" charset="0"/>
                <a:cs typeface="Times New Roman" panose="02020603050405020304" pitchFamily="18" charset="0"/>
              </a:rPr>
              <a:t> </a:t>
            </a:r>
            <a:endParaRPr lang="en-IT" sz="1000" kern="100" dirty="0">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60083"/>
          </a:xfrm>
          <a:prstGeom prst="rect">
            <a:avLst/>
          </a:prstGeom>
        </p:spPr>
      </p:pic>
      <p:sp>
        <p:nvSpPr>
          <p:cNvPr id="3" name="Text 0"/>
          <p:cNvSpPr/>
          <p:nvPr/>
        </p:nvSpPr>
        <p:spPr>
          <a:xfrm>
            <a:off x="586085" y="460475"/>
            <a:ext cx="4727773" cy="523379"/>
          </a:xfrm>
          <a:prstGeom prst="rect">
            <a:avLst/>
          </a:prstGeom>
          <a:noFill/>
          <a:ln/>
        </p:spPr>
        <p:txBody>
          <a:bodyPr wrap="none" lIns="0" tIns="0" rIns="0" bIns="0" rtlCol="0" anchor="t"/>
          <a:lstStyle/>
          <a:p>
            <a:pPr>
              <a:lnSpc>
                <a:spcPts val="4083"/>
              </a:lnSpc>
            </a:pPr>
            <a:r>
              <a:rPr lang="en-US" sz="3292" dirty="0">
                <a:solidFill>
                  <a:srgbClr val="1B1B27"/>
                </a:solidFill>
                <a:latin typeface="Raleway" pitchFamily="34" charset="0"/>
                <a:ea typeface="Raleway" pitchFamily="34" charset="-122"/>
                <a:cs typeface="Raleway" pitchFamily="34" charset="-120"/>
              </a:rPr>
              <a:t>Work Package Overview</a:t>
            </a:r>
            <a:endParaRPr lang="en-US" sz="3292" dirty="0"/>
          </a:p>
        </p:txBody>
      </p:sp>
      <p:sp>
        <p:nvSpPr>
          <p:cNvPr id="4" name="Shape 1"/>
          <p:cNvSpPr/>
          <p:nvPr/>
        </p:nvSpPr>
        <p:spPr>
          <a:xfrm>
            <a:off x="827683" y="1234976"/>
            <a:ext cx="19050" cy="5164633"/>
          </a:xfrm>
          <a:prstGeom prst="roundRect">
            <a:avLst>
              <a:gd name="adj" fmla="val 369243"/>
            </a:avLst>
          </a:prstGeom>
          <a:solidFill>
            <a:srgbClr val="C7C7D0"/>
          </a:solidFill>
          <a:ln/>
        </p:spPr>
        <p:txBody>
          <a:bodyPr/>
          <a:lstStyle/>
          <a:p>
            <a:endParaRPr lang="it-IT" sz="1500"/>
          </a:p>
        </p:txBody>
      </p:sp>
      <p:sp>
        <p:nvSpPr>
          <p:cNvPr id="5" name="Shape 2"/>
          <p:cNvSpPr/>
          <p:nvPr/>
        </p:nvSpPr>
        <p:spPr>
          <a:xfrm>
            <a:off x="1006525" y="1602085"/>
            <a:ext cx="586085" cy="19050"/>
          </a:xfrm>
          <a:prstGeom prst="roundRect">
            <a:avLst>
              <a:gd name="adj" fmla="val 369243"/>
            </a:avLst>
          </a:prstGeom>
          <a:solidFill>
            <a:srgbClr val="C7C7D0"/>
          </a:solidFill>
          <a:ln/>
        </p:spPr>
        <p:txBody>
          <a:bodyPr/>
          <a:lstStyle/>
          <a:p>
            <a:endParaRPr lang="it-IT" sz="1500"/>
          </a:p>
        </p:txBody>
      </p:sp>
      <p:sp>
        <p:nvSpPr>
          <p:cNvPr id="6" name="Shape 3"/>
          <p:cNvSpPr/>
          <p:nvPr/>
        </p:nvSpPr>
        <p:spPr>
          <a:xfrm>
            <a:off x="648841" y="1423294"/>
            <a:ext cx="376733" cy="376733"/>
          </a:xfrm>
          <a:prstGeom prst="roundRect">
            <a:avLst>
              <a:gd name="adj" fmla="val 18671"/>
            </a:avLst>
          </a:prstGeom>
          <a:solidFill>
            <a:srgbClr val="E1E1EA"/>
          </a:solidFill>
          <a:ln w="7620">
            <a:solidFill>
              <a:srgbClr val="C7C7D0"/>
            </a:solidFill>
            <a:prstDash val="solid"/>
          </a:ln>
        </p:spPr>
        <p:txBody>
          <a:bodyPr/>
          <a:lstStyle/>
          <a:p>
            <a:endParaRPr lang="it-IT" sz="1500"/>
          </a:p>
        </p:txBody>
      </p:sp>
      <p:sp>
        <p:nvSpPr>
          <p:cNvPr id="7" name="Text 4"/>
          <p:cNvSpPr/>
          <p:nvPr/>
        </p:nvSpPr>
        <p:spPr>
          <a:xfrm>
            <a:off x="783382" y="1485999"/>
            <a:ext cx="107553" cy="251222"/>
          </a:xfrm>
          <a:prstGeom prst="rect">
            <a:avLst/>
          </a:prstGeom>
          <a:noFill/>
          <a:ln/>
        </p:spPr>
        <p:txBody>
          <a:bodyPr wrap="none" lIns="0" tIns="0" rIns="0" bIns="0" rtlCol="0" anchor="t"/>
          <a:lstStyle/>
          <a:p>
            <a:pPr algn="ctr">
              <a:lnSpc>
                <a:spcPts val="1958"/>
              </a:lnSpc>
            </a:pPr>
            <a:r>
              <a:rPr lang="en-US" sz="1958" dirty="0">
                <a:solidFill>
                  <a:srgbClr val="3C3939"/>
                </a:solidFill>
                <a:latin typeface="Raleway" pitchFamily="34" charset="0"/>
                <a:ea typeface="Raleway" pitchFamily="34" charset="-122"/>
                <a:cs typeface="Raleway" pitchFamily="34" charset="-120"/>
              </a:rPr>
              <a:t>1</a:t>
            </a:r>
            <a:endParaRPr lang="en-US" sz="1958" dirty="0"/>
          </a:p>
        </p:txBody>
      </p:sp>
      <p:sp>
        <p:nvSpPr>
          <p:cNvPr id="8" name="Text 5"/>
          <p:cNvSpPr/>
          <p:nvPr/>
        </p:nvSpPr>
        <p:spPr>
          <a:xfrm>
            <a:off x="1758256" y="1402358"/>
            <a:ext cx="2555181" cy="261640"/>
          </a:xfrm>
          <a:prstGeom prst="rect">
            <a:avLst/>
          </a:prstGeom>
          <a:noFill/>
          <a:ln/>
        </p:spPr>
        <p:txBody>
          <a:bodyPr wrap="none" lIns="0" tIns="0" rIns="0" bIns="0" rtlCol="0" anchor="t"/>
          <a:lstStyle/>
          <a:p>
            <a:pPr>
              <a:lnSpc>
                <a:spcPts val="2042"/>
              </a:lnSpc>
            </a:pPr>
            <a:r>
              <a:rPr lang="en-US" sz="1625" dirty="0">
                <a:solidFill>
                  <a:srgbClr val="3C3939"/>
                </a:solidFill>
                <a:latin typeface="Raleway" pitchFamily="34" charset="0"/>
                <a:ea typeface="Raleway" pitchFamily="34" charset="-122"/>
                <a:cs typeface="Raleway" pitchFamily="34" charset="-120"/>
              </a:rPr>
              <a:t>WP1: Project Management</a:t>
            </a:r>
            <a:endParaRPr lang="en-US" sz="1625" dirty="0"/>
          </a:p>
        </p:txBody>
      </p:sp>
      <p:sp>
        <p:nvSpPr>
          <p:cNvPr id="9" name="Text 6"/>
          <p:cNvSpPr/>
          <p:nvPr/>
        </p:nvSpPr>
        <p:spPr>
          <a:xfrm>
            <a:off x="1758256" y="1764407"/>
            <a:ext cx="5275659" cy="535782"/>
          </a:xfrm>
          <a:prstGeom prst="rect">
            <a:avLst/>
          </a:prstGeom>
          <a:noFill/>
          <a:ln/>
        </p:spPr>
        <p:txBody>
          <a:bodyPr wrap="square" lIns="0" tIns="0" rIns="0" bIns="0" rtlCol="0" anchor="t"/>
          <a:lstStyle/>
          <a:p>
            <a:pPr>
              <a:lnSpc>
                <a:spcPts val="2083"/>
              </a:lnSpc>
            </a:pPr>
            <a:r>
              <a:rPr lang="en-US" sz="1292" dirty="0">
                <a:solidFill>
                  <a:srgbClr val="3C3939"/>
                </a:solidFill>
                <a:latin typeface="Roboto" pitchFamily="34" charset="0"/>
                <a:ea typeface="Roboto" pitchFamily="34" charset="-122"/>
                <a:cs typeface="Roboto" pitchFamily="34" charset="-120"/>
              </a:rPr>
              <a:t>Oversee overall project coordination, financial management, and quality assurance.</a:t>
            </a:r>
            <a:endParaRPr lang="en-US" sz="1292" dirty="0"/>
          </a:p>
        </p:txBody>
      </p:sp>
      <p:sp>
        <p:nvSpPr>
          <p:cNvPr id="10" name="Shape 7"/>
          <p:cNvSpPr/>
          <p:nvPr/>
        </p:nvSpPr>
        <p:spPr>
          <a:xfrm>
            <a:off x="1006525" y="3002062"/>
            <a:ext cx="586085" cy="19050"/>
          </a:xfrm>
          <a:prstGeom prst="roundRect">
            <a:avLst>
              <a:gd name="adj" fmla="val 369243"/>
            </a:avLst>
          </a:prstGeom>
          <a:solidFill>
            <a:srgbClr val="C7C7D0"/>
          </a:solidFill>
          <a:ln/>
        </p:spPr>
        <p:txBody>
          <a:bodyPr/>
          <a:lstStyle/>
          <a:p>
            <a:endParaRPr lang="it-IT" sz="1500"/>
          </a:p>
        </p:txBody>
      </p:sp>
      <p:sp>
        <p:nvSpPr>
          <p:cNvPr id="11" name="Shape 8"/>
          <p:cNvSpPr/>
          <p:nvPr/>
        </p:nvSpPr>
        <p:spPr>
          <a:xfrm>
            <a:off x="648841" y="2823269"/>
            <a:ext cx="376733" cy="376733"/>
          </a:xfrm>
          <a:prstGeom prst="roundRect">
            <a:avLst>
              <a:gd name="adj" fmla="val 18671"/>
            </a:avLst>
          </a:prstGeom>
          <a:solidFill>
            <a:srgbClr val="E1E1EA"/>
          </a:solidFill>
          <a:ln w="7620">
            <a:solidFill>
              <a:srgbClr val="C7C7D0"/>
            </a:solidFill>
            <a:prstDash val="solid"/>
          </a:ln>
        </p:spPr>
        <p:txBody>
          <a:bodyPr/>
          <a:lstStyle/>
          <a:p>
            <a:endParaRPr lang="it-IT" sz="1500"/>
          </a:p>
        </p:txBody>
      </p:sp>
      <p:sp>
        <p:nvSpPr>
          <p:cNvPr id="12" name="Text 9"/>
          <p:cNvSpPr/>
          <p:nvPr/>
        </p:nvSpPr>
        <p:spPr>
          <a:xfrm>
            <a:off x="771774" y="2885976"/>
            <a:ext cx="130869" cy="251222"/>
          </a:xfrm>
          <a:prstGeom prst="rect">
            <a:avLst/>
          </a:prstGeom>
          <a:noFill/>
          <a:ln/>
        </p:spPr>
        <p:txBody>
          <a:bodyPr wrap="none" lIns="0" tIns="0" rIns="0" bIns="0" rtlCol="0" anchor="t"/>
          <a:lstStyle/>
          <a:p>
            <a:pPr algn="ctr">
              <a:lnSpc>
                <a:spcPts val="1958"/>
              </a:lnSpc>
            </a:pPr>
            <a:r>
              <a:rPr lang="en-US" sz="1958" dirty="0">
                <a:solidFill>
                  <a:srgbClr val="3C3939"/>
                </a:solidFill>
                <a:latin typeface="Raleway" pitchFamily="34" charset="0"/>
                <a:ea typeface="Raleway" pitchFamily="34" charset="-122"/>
                <a:cs typeface="Raleway" pitchFamily="34" charset="-120"/>
              </a:rPr>
              <a:t>2</a:t>
            </a:r>
            <a:endParaRPr lang="en-US" sz="1958" dirty="0"/>
          </a:p>
        </p:txBody>
      </p:sp>
      <p:sp>
        <p:nvSpPr>
          <p:cNvPr id="13" name="Text 10"/>
          <p:cNvSpPr/>
          <p:nvPr/>
        </p:nvSpPr>
        <p:spPr>
          <a:xfrm>
            <a:off x="1758256" y="2802334"/>
            <a:ext cx="2595860" cy="261640"/>
          </a:xfrm>
          <a:prstGeom prst="rect">
            <a:avLst/>
          </a:prstGeom>
          <a:noFill/>
          <a:ln/>
        </p:spPr>
        <p:txBody>
          <a:bodyPr wrap="none" lIns="0" tIns="0" rIns="0" bIns="0" rtlCol="0" anchor="t"/>
          <a:lstStyle/>
          <a:p>
            <a:pPr>
              <a:lnSpc>
                <a:spcPts val="2042"/>
              </a:lnSpc>
            </a:pPr>
            <a:r>
              <a:rPr lang="en-US" sz="1625" dirty="0">
                <a:solidFill>
                  <a:srgbClr val="3C3939"/>
                </a:solidFill>
                <a:latin typeface="Raleway" pitchFamily="34" charset="0"/>
                <a:ea typeface="Raleway" pitchFamily="34" charset="-122"/>
                <a:cs typeface="Raleway" pitchFamily="34" charset="-120"/>
              </a:rPr>
              <a:t>WP2: Participatory Analysis</a:t>
            </a:r>
            <a:endParaRPr lang="en-US" sz="1625" dirty="0"/>
          </a:p>
        </p:txBody>
      </p:sp>
      <p:sp>
        <p:nvSpPr>
          <p:cNvPr id="14" name="Text 11"/>
          <p:cNvSpPr/>
          <p:nvPr/>
        </p:nvSpPr>
        <p:spPr>
          <a:xfrm>
            <a:off x="1758256" y="3164383"/>
            <a:ext cx="5275659" cy="535782"/>
          </a:xfrm>
          <a:prstGeom prst="rect">
            <a:avLst/>
          </a:prstGeom>
          <a:noFill/>
          <a:ln/>
        </p:spPr>
        <p:txBody>
          <a:bodyPr wrap="square" lIns="0" tIns="0" rIns="0" bIns="0" rtlCol="0" anchor="t"/>
          <a:lstStyle/>
          <a:p>
            <a:pPr>
              <a:lnSpc>
                <a:spcPts val="2083"/>
              </a:lnSpc>
            </a:pPr>
            <a:r>
              <a:rPr lang="en-US" sz="1292" dirty="0">
                <a:solidFill>
                  <a:srgbClr val="3C3939"/>
                </a:solidFill>
                <a:latin typeface="Roboto" pitchFamily="34" charset="0"/>
                <a:ea typeface="Roboto" pitchFamily="34" charset="-122"/>
                <a:cs typeface="Roboto" pitchFamily="34" charset="-120"/>
              </a:rPr>
              <a:t>Conduct research and stakeholder engagement on sustainable development in the European context.</a:t>
            </a:r>
            <a:endParaRPr lang="en-US" sz="1292" dirty="0"/>
          </a:p>
        </p:txBody>
      </p:sp>
      <p:sp>
        <p:nvSpPr>
          <p:cNvPr id="15" name="Shape 12"/>
          <p:cNvSpPr/>
          <p:nvPr/>
        </p:nvSpPr>
        <p:spPr>
          <a:xfrm>
            <a:off x="1006525" y="4402038"/>
            <a:ext cx="586085" cy="19050"/>
          </a:xfrm>
          <a:prstGeom prst="roundRect">
            <a:avLst>
              <a:gd name="adj" fmla="val 369243"/>
            </a:avLst>
          </a:prstGeom>
          <a:solidFill>
            <a:srgbClr val="C7C7D0"/>
          </a:solidFill>
          <a:ln/>
        </p:spPr>
        <p:txBody>
          <a:bodyPr/>
          <a:lstStyle/>
          <a:p>
            <a:endParaRPr lang="it-IT" sz="1500"/>
          </a:p>
        </p:txBody>
      </p:sp>
      <p:sp>
        <p:nvSpPr>
          <p:cNvPr id="16" name="Shape 13"/>
          <p:cNvSpPr/>
          <p:nvPr/>
        </p:nvSpPr>
        <p:spPr>
          <a:xfrm>
            <a:off x="648841" y="4223246"/>
            <a:ext cx="376733" cy="376733"/>
          </a:xfrm>
          <a:prstGeom prst="roundRect">
            <a:avLst>
              <a:gd name="adj" fmla="val 18671"/>
            </a:avLst>
          </a:prstGeom>
          <a:solidFill>
            <a:srgbClr val="E1E1EA"/>
          </a:solidFill>
          <a:ln w="7620">
            <a:solidFill>
              <a:srgbClr val="C7C7D0"/>
            </a:solidFill>
            <a:prstDash val="solid"/>
          </a:ln>
        </p:spPr>
        <p:txBody>
          <a:bodyPr/>
          <a:lstStyle/>
          <a:p>
            <a:endParaRPr lang="it-IT" sz="1500"/>
          </a:p>
        </p:txBody>
      </p:sp>
      <p:sp>
        <p:nvSpPr>
          <p:cNvPr id="17" name="Text 14"/>
          <p:cNvSpPr/>
          <p:nvPr/>
        </p:nvSpPr>
        <p:spPr>
          <a:xfrm>
            <a:off x="770087" y="4285952"/>
            <a:ext cx="134144" cy="251222"/>
          </a:xfrm>
          <a:prstGeom prst="rect">
            <a:avLst/>
          </a:prstGeom>
          <a:noFill/>
          <a:ln/>
        </p:spPr>
        <p:txBody>
          <a:bodyPr wrap="none" lIns="0" tIns="0" rIns="0" bIns="0" rtlCol="0" anchor="t"/>
          <a:lstStyle/>
          <a:p>
            <a:pPr algn="ctr">
              <a:lnSpc>
                <a:spcPts val="1958"/>
              </a:lnSpc>
            </a:pPr>
            <a:r>
              <a:rPr lang="en-US" sz="1958" dirty="0">
                <a:solidFill>
                  <a:srgbClr val="3C3939"/>
                </a:solidFill>
                <a:latin typeface="Raleway" pitchFamily="34" charset="0"/>
                <a:ea typeface="Raleway" pitchFamily="34" charset="-122"/>
                <a:cs typeface="Raleway" pitchFamily="34" charset="-120"/>
              </a:rPr>
              <a:t>3</a:t>
            </a:r>
            <a:endParaRPr lang="en-US" sz="1958" dirty="0"/>
          </a:p>
        </p:txBody>
      </p:sp>
      <p:sp>
        <p:nvSpPr>
          <p:cNvPr id="18" name="Text 15"/>
          <p:cNvSpPr/>
          <p:nvPr/>
        </p:nvSpPr>
        <p:spPr>
          <a:xfrm>
            <a:off x="1758256" y="4202311"/>
            <a:ext cx="2460625" cy="261640"/>
          </a:xfrm>
          <a:prstGeom prst="rect">
            <a:avLst/>
          </a:prstGeom>
          <a:noFill/>
          <a:ln/>
        </p:spPr>
        <p:txBody>
          <a:bodyPr wrap="none" lIns="0" tIns="0" rIns="0" bIns="0" rtlCol="0" anchor="t"/>
          <a:lstStyle/>
          <a:p>
            <a:pPr>
              <a:lnSpc>
                <a:spcPts val="2042"/>
              </a:lnSpc>
            </a:pPr>
            <a:r>
              <a:rPr lang="en-US" sz="1625" dirty="0">
                <a:solidFill>
                  <a:srgbClr val="3C3939"/>
                </a:solidFill>
                <a:latin typeface="Raleway" pitchFamily="34" charset="0"/>
                <a:ea typeface="Raleway" pitchFamily="34" charset="-122"/>
                <a:cs typeface="Raleway" pitchFamily="34" charset="-120"/>
              </a:rPr>
              <a:t>WP3: Innovative Teaching</a:t>
            </a:r>
            <a:endParaRPr lang="en-US" sz="1625" dirty="0"/>
          </a:p>
        </p:txBody>
      </p:sp>
      <p:sp>
        <p:nvSpPr>
          <p:cNvPr id="19" name="Text 16"/>
          <p:cNvSpPr/>
          <p:nvPr/>
        </p:nvSpPr>
        <p:spPr>
          <a:xfrm>
            <a:off x="1758256" y="4564360"/>
            <a:ext cx="5275659" cy="535782"/>
          </a:xfrm>
          <a:prstGeom prst="rect">
            <a:avLst/>
          </a:prstGeom>
          <a:noFill/>
          <a:ln/>
        </p:spPr>
        <p:txBody>
          <a:bodyPr wrap="square" lIns="0" tIns="0" rIns="0" bIns="0" rtlCol="0" anchor="t"/>
          <a:lstStyle/>
          <a:p>
            <a:pPr>
              <a:lnSpc>
                <a:spcPts val="2083"/>
              </a:lnSpc>
            </a:pPr>
            <a:r>
              <a:rPr lang="en-US" sz="1292" dirty="0">
                <a:solidFill>
                  <a:srgbClr val="3C3939"/>
                </a:solidFill>
                <a:latin typeface="Roboto" pitchFamily="34" charset="0"/>
                <a:ea typeface="Roboto" pitchFamily="34" charset="-122"/>
                <a:cs typeface="Roboto" pitchFamily="34" charset="-120"/>
              </a:rPr>
              <a:t>Develop and implement new teaching methods and materials focused on sustainability.</a:t>
            </a:r>
            <a:endParaRPr lang="en-US" sz="1292" dirty="0"/>
          </a:p>
        </p:txBody>
      </p:sp>
      <p:sp>
        <p:nvSpPr>
          <p:cNvPr id="20" name="Shape 17"/>
          <p:cNvSpPr/>
          <p:nvPr/>
        </p:nvSpPr>
        <p:spPr>
          <a:xfrm>
            <a:off x="1006525" y="5802015"/>
            <a:ext cx="586085" cy="19050"/>
          </a:xfrm>
          <a:prstGeom prst="roundRect">
            <a:avLst>
              <a:gd name="adj" fmla="val 369243"/>
            </a:avLst>
          </a:prstGeom>
          <a:solidFill>
            <a:srgbClr val="C7C7D0"/>
          </a:solidFill>
          <a:ln/>
        </p:spPr>
        <p:txBody>
          <a:bodyPr/>
          <a:lstStyle/>
          <a:p>
            <a:endParaRPr lang="it-IT" sz="1500"/>
          </a:p>
        </p:txBody>
      </p:sp>
      <p:sp>
        <p:nvSpPr>
          <p:cNvPr id="21" name="Shape 18"/>
          <p:cNvSpPr/>
          <p:nvPr/>
        </p:nvSpPr>
        <p:spPr>
          <a:xfrm>
            <a:off x="648841" y="5623223"/>
            <a:ext cx="376733" cy="376733"/>
          </a:xfrm>
          <a:prstGeom prst="roundRect">
            <a:avLst>
              <a:gd name="adj" fmla="val 18671"/>
            </a:avLst>
          </a:prstGeom>
          <a:solidFill>
            <a:srgbClr val="E1E1EA"/>
          </a:solidFill>
          <a:ln w="7620">
            <a:solidFill>
              <a:srgbClr val="C7C7D0"/>
            </a:solidFill>
            <a:prstDash val="solid"/>
          </a:ln>
        </p:spPr>
        <p:txBody>
          <a:bodyPr/>
          <a:lstStyle/>
          <a:p>
            <a:endParaRPr lang="it-IT" sz="1500"/>
          </a:p>
        </p:txBody>
      </p:sp>
      <p:sp>
        <p:nvSpPr>
          <p:cNvPr id="22" name="Text 19"/>
          <p:cNvSpPr/>
          <p:nvPr/>
        </p:nvSpPr>
        <p:spPr>
          <a:xfrm>
            <a:off x="768598" y="5685929"/>
            <a:ext cx="137120" cy="251222"/>
          </a:xfrm>
          <a:prstGeom prst="rect">
            <a:avLst/>
          </a:prstGeom>
          <a:noFill/>
          <a:ln/>
        </p:spPr>
        <p:txBody>
          <a:bodyPr wrap="none" lIns="0" tIns="0" rIns="0" bIns="0" rtlCol="0" anchor="t"/>
          <a:lstStyle/>
          <a:p>
            <a:pPr algn="ctr">
              <a:lnSpc>
                <a:spcPts val="1958"/>
              </a:lnSpc>
            </a:pPr>
            <a:r>
              <a:rPr lang="en-US" sz="1958" dirty="0">
                <a:solidFill>
                  <a:srgbClr val="3C3939"/>
                </a:solidFill>
                <a:latin typeface="Raleway" pitchFamily="34" charset="0"/>
                <a:ea typeface="Raleway" pitchFamily="34" charset="-122"/>
                <a:cs typeface="Raleway" pitchFamily="34" charset="-120"/>
              </a:rPr>
              <a:t>4</a:t>
            </a:r>
            <a:endParaRPr lang="en-US" sz="1958" dirty="0"/>
          </a:p>
        </p:txBody>
      </p:sp>
      <p:sp>
        <p:nvSpPr>
          <p:cNvPr id="23" name="Text 20"/>
          <p:cNvSpPr/>
          <p:nvPr/>
        </p:nvSpPr>
        <p:spPr>
          <a:xfrm>
            <a:off x="1758256" y="5602288"/>
            <a:ext cx="3907830" cy="261640"/>
          </a:xfrm>
          <a:prstGeom prst="rect">
            <a:avLst/>
          </a:prstGeom>
          <a:noFill/>
          <a:ln/>
        </p:spPr>
        <p:txBody>
          <a:bodyPr wrap="none" lIns="0" tIns="0" rIns="0" bIns="0" rtlCol="0" anchor="t"/>
          <a:lstStyle/>
          <a:p>
            <a:pPr>
              <a:lnSpc>
                <a:spcPts val="2042"/>
              </a:lnSpc>
            </a:pPr>
            <a:r>
              <a:rPr lang="en-US" sz="1625" dirty="0">
                <a:solidFill>
                  <a:srgbClr val="3C3939"/>
                </a:solidFill>
                <a:latin typeface="Raleway" pitchFamily="34" charset="0"/>
                <a:ea typeface="Raleway" pitchFamily="34" charset="-122"/>
                <a:cs typeface="Raleway" pitchFamily="34" charset="-120"/>
              </a:rPr>
              <a:t>WP4: Communication and Dissemination</a:t>
            </a:r>
            <a:endParaRPr lang="en-US" sz="1625" dirty="0"/>
          </a:p>
        </p:txBody>
      </p:sp>
      <p:sp>
        <p:nvSpPr>
          <p:cNvPr id="24" name="Text 21"/>
          <p:cNvSpPr/>
          <p:nvPr/>
        </p:nvSpPr>
        <p:spPr>
          <a:xfrm>
            <a:off x="1758256" y="5964337"/>
            <a:ext cx="5275659" cy="267891"/>
          </a:xfrm>
          <a:prstGeom prst="rect">
            <a:avLst/>
          </a:prstGeom>
          <a:noFill/>
          <a:ln/>
        </p:spPr>
        <p:txBody>
          <a:bodyPr wrap="none" lIns="0" tIns="0" rIns="0" bIns="0" rtlCol="0" anchor="t"/>
          <a:lstStyle/>
          <a:p>
            <a:pPr>
              <a:lnSpc>
                <a:spcPts val="2083"/>
              </a:lnSpc>
            </a:pPr>
            <a:r>
              <a:rPr lang="en-US" sz="1292" dirty="0">
                <a:solidFill>
                  <a:srgbClr val="3C3939"/>
                </a:solidFill>
                <a:latin typeface="Roboto" pitchFamily="34" charset="0"/>
                <a:ea typeface="Roboto" pitchFamily="34" charset="-122"/>
                <a:cs typeface="Roboto" pitchFamily="34" charset="-120"/>
              </a:rPr>
              <a:t>Raise awareness and share project outcomes with wider audiences.</a:t>
            </a:r>
            <a:endParaRPr lang="en-US" sz="1292" dirty="0"/>
          </a:p>
        </p:txBody>
      </p:sp>
      <p:pic>
        <p:nvPicPr>
          <p:cNvPr id="25" name="Immagine 24">
            <a:extLst>
              <a:ext uri="{FF2B5EF4-FFF2-40B4-BE49-F238E27FC236}">
                <a16:creationId xmlns:a16="http://schemas.microsoft.com/office/drawing/2014/main" id="{F085B911-1E49-0218-EF49-DEB71BDA08F4}"/>
              </a:ext>
            </a:extLst>
          </p:cNvPr>
          <p:cNvPicPr>
            <a:picLocks noChangeAspect="1"/>
          </p:cNvPicPr>
          <p:nvPr/>
        </p:nvPicPr>
        <p:blipFill>
          <a:blip r:embed="rId4"/>
          <a:stretch>
            <a:fillRect/>
          </a:stretch>
        </p:blipFill>
        <p:spPr>
          <a:xfrm>
            <a:off x="166721" y="6314755"/>
            <a:ext cx="2328333" cy="508000"/>
          </a:xfrm>
          <a:prstGeom prst="rect">
            <a:avLst/>
          </a:prstGeom>
        </p:spPr>
      </p:pic>
      <p:sp>
        <p:nvSpPr>
          <p:cNvPr id="26" name="Casella di testo 4">
            <a:extLst>
              <a:ext uri="{FF2B5EF4-FFF2-40B4-BE49-F238E27FC236}">
                <a16:creationId xmlns:a16="http://schemas.microsoft.com/office/drawing/2014/main" id="{A3BB930E-E96E-6105-53B3-A8734F5BC378}"/>
              </a:ext>
            </a:extLst>
          </p:cNvPr>
          <p:cNvSpPr txBox="1">
            <a:spLocks noChangeArrowheads="1"/>
          </p:cNvSpPr>
          <p:nvPr/>
        </p:nvSpPr>
        <p:spPr bwMode="auto">
          <a:xfrm>
            <a:off x="4474520" y="6304466"/>
            <a:ext cx="2628900" cy="518289"/>
          </a:xfrm>
          <a:prstGeom prst="rect">
            <a:avLst/>
          </a:prstGeom>
          <a:noFill/>
          <a:ln>
            <a:noFill/>
          </a:ln>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4="http://schemas.microsoft.com/office/drawing/2010/main" xmlns:lc="http://schemas.openxmlformats.org/drawingml/2006/lockedCanvas">
                <a:solidFill>
                  <a:srgbClr val="FFFFFF"/>
                </a:solidFill>
              </a14:hiddenFill>
            </a:ex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4="http://schemas.microsoft.com/office/drawing/2010/main"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marR="7408" algn="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Call 2024 Round 1 KA2 KA220-HED </a:t>
            </a:r>
            <a:endParaRPr lang="en-IT" sz="1000" dirty="0">
              <a:latin typeface="Times New Roman" panose="02020603050405020304" pitchFamily="18" charset="0"/>
              <a:ea typeface="Times New Roman" panose="02020603050405020304" pitchFamily="18" charset="0"/>
            </a:endParaRPr>
          </a:p>
          <a:p>
            <a:pPr marR="7408" algn="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 Cooperation partnerships in higher education </a:t>
            </a:r>
            <a:endParaRPr lang="en-IT" sz="1000" dirty="0">
              <a:latin typeface="Times New Roman" panose="02020603050405020304" pitchFamily="18" charset="0"/>
              <a:ea typeface="Times New Roman" panose="02020603050405020304" pitchFamily="18" charset="0"/>
            </a:endParaRPr>
          </a:p>
          <a:p>
            <a:pPr algn="r">
              <a:lnSpc>
                <a:spcPct val="115000"/>
              </a:lnSpc>
              <a:spcAft>
                <a:spcPts val="667"/>
              </a:spcAft>
            </a:pP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Project: 2024-1-IT02-KA220-HED-000251303</a:t>
            </a:r>
            <a:endParaRPr lang="en-IT" sz="10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667"/>
              </a:spcAft>
            </a:pPr>
            <a:r>
              <a:rPr lang="en-IT" sz="833" kern="100" dirty="0">
                <a:solidFill>
                  <a:srgbClr val="4EA72E"/>
                </a:solidFill>
                <a:latin typeface="Aptos" panose="020B0004020202020204" pitchFamily="34" charset="0"/>
                <a:ea typeface="Aptos" panose="020B0004020202020204" pitchFamily="34" charset="0"/>
                <a:cs typeface="Times New Roman" panose="02020603050405020304" pitchFamily="18" charset="0"/>
              </a:rPr>
              <a:t> </a:t>
            </a:r>
            <a:endParaRPr lang="en-IT" sz="1000" kern="100" dirty="0">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74457" y="838399"/>
            <a:ext cx="5798543" cy="537964"/>
          </a:xfrm>
          <a:prstGeom prst="rect">
            <a:avLst/>
          </a:prstGeom>
          <a:noFill/>
          <a:ln/>
        </p:spPr>
        <p:txBody>
          <a:bodyPr wrap="none" lIns="0" tIns="0" rIns="0" bIns="0" rtlCol="0" anchor="t"/>
          <a:lstStyle/>
          <a:p>
            <a:pPr>
              <a:lnSpc>
                <a:spcPts val="4208"/>
              </a:lnSpc>
            </a:pPr>
            <a:r>
              <a:rPr lang="en-US" sz="3375" dirty="0">
                <a:solidFill>
                  <a:srgbClr val="1B1B27"/>
                </a:solidFill>
                <a:latin typeface="Raleway" pitchFamily="34" charset="0"/>
                <a:ea typeface="Raleway" pitchFamily="34" charset="-122"/>
                <a:cs typeface="Raleway" pitchFamily="34" charset="-120"/>
              </a:rPr>
              <a:t>Innovative Teaching Activities</a:t>
            </a:r>
            <a:endParaRPr lang="en-US" sz="3375" dirty="0"/>
          </a:p>
        </p:txBody>
      </p:sp>
      <p:sp>
        <p:nvSpPr>
          <p:cNvPr id="4" name="Shape 1"/>
          <p:cNvSpPr/>
          <p:nvPr/>
        </p:nvSpPr>
        <p:spPr>
          <a:xfrm>
            <a:off x="5174457" y="1634531"/>
            <a:ext cx="3121521" cy="2106414"/>
          </a:xfrm>
          <a:prstGeom prst="roundRect">
            <a:avLst>
              <a:gd name="adj" fmla="val 3432"/>
            </a:avLst>
          </a:prstGeom>
          <a:solidFill>
            <a:srgbClr val="E1E1EA"/>
          </a:solidFill>
          <a:ln w="7620">
            <a:solidFill>
              <a:srgbClr val="C7C7D0"/>
            </a:solidFill>
            <a:prstDash val="solid"/>
          </a:ln>
        </p:spPr>
        <p:txBody>
          <a:bodyPr/>
          <a:lstStyle/>
          <a:p>
            <a:endParaRPr lang="it-IT" sz="1500"/>
          </a:p>
        </p:txBody>
      </p:sp>
      <p:sp>
        <p:nvSpPr>
          <p:cNvPr id="5" name="Text 2"/>
          <p:cNvSpPr/>
          <p:nvPr/>
        </p:nvSpPr>
        <p:spPr>
          <a:xfrm>
            <a:off x="5352951" y="1813024"/>
            <a:ext cx="2151757" cy="268982"/>
          </a:xfrm>
          <a:prstGeom prst="rect">
            <a:avLst/>
          </a:prstGeom>
          <a:noFill/>
          <a:ln/>
        </p:spPr>
        <p:txBody>
          <a:bodyPr wrap="none" lIns="0" tIns="0" rIns="0" bIns="0" rtlCol="0" anchor="t"/>
          <a:lstStyle/>
          <a:p>
            <a:pPr>
              <a:lnSpc>
                <a:spcPts val="2083"/>
              </a:lnSpc>
            </a:pPr>
            <a:r>
              <a:rPr lang="en-US" sz="1667" dirty="0">
                <a:solidFill>
                  <a:srgbClr val="3C3939"/>
                </a:solidFill>
                <a:latin typeface="Raleway" pitchFamily="34" charset="0"/>
                <a:ea typeface="Raleway" pitchFamily="34" charset="-122"/>
                <a:cs typeface="Raleway" pitchFamily="34" charset="-120"/>
              </a:rPr>
              <a:t>Mock Conferences</a:t>
            </a:r>
            <a:endParaRPr lang="en-US" sz="1667" dirty="0"/>
          </a:p>
        </p:txBody>
      </p:sp>
      <p:sp>
        <p:nvSpPr>
          <p:cNvPr id="6" name="Text 3"/>
          <p:cNvSpPr/>
          <p:nvPr/>
        </p:nvSpPr>
        <p:spPr>
          <a:xfrm>
            <a:off x="5352951" y="2185293"/>
            <a:ext cx="2764532" cy="1377157"/>
          </a:xfrm>
          <a:prstGeom prst="rect">
            <a:avLst/>
          </a:prstGeom>
          <a:noFill/>
          <a:ln/>
        </p:spPr>
        <p:txBody>
          <a:bodyPr wrap="square" lIns="0" tIns="0" rIns="0" bIns="0" rtlCol="0" anchor="t"/>
          <a:lstStyle/>
          <a:p>
            <a:pPr>
              <a:lnSpc>
                <a:spcPts val="2167"/>
              </a:lnSpc>
            </a:pPr>
            <a:r>
              <a:rPr lang="en-US" sz="1333" dirty="0">
                <a:solidFill>
                  <a:srgbClr val="3C3939"/>
                </a:solidFill>
                <a:latin typeface="Roboto" pitchFamily="34" charset="0"/>
                <a:ea typeface="Roboto" pitchFamily="34" charset="-122"/>
                <a:cs typeface="Roboto" pitchFamily="34" charset="-120"/>
              </a:rPr>
              <a:t>Organize student-led conferences focusing on European and national approaches to sustainable growth, encouraging collaboration among universities.</a:t>
            </a:r>
            <a:endParaRPr lang="en-US" sz="1333" dirty="0"/>
          </a:p>
        </p:txBody>
      </p:sp>
      <p:sp>
        <p:nvSpPr>
          <p:cNvPr id="7" name="Shape 4"/>
          <p:cNvSpPr/>
          <p:nvPr/>
        </p:nvSpPr>
        <p:spPr>
          <a:xfrm>
            <a:off x="8468122" y="1634531"/>
            <a:ext cx="3121521" cy="2106414"/>
          </a:xfrm>
          <a:prstGeom prst="roundRect">
            <a:avLst>
              <a:gd name="adj" fmla="val 3432"/>
            </a:avLst>
          </a:prstGeom>
          <a:solidFill>
            <a:srgbClr val="E1E1EA"/>
          </a:solidFill>
          <a:ln w="7620">
            <a:solidFill>
              <a:srgbClr val="C7C7D0"/>
            </a:solidFill>
            <a:prstDash val="solid"/>
          </a:ln>
        </p:spPr>
        <p:txBody>
          <a:bodyPr/>
          <a:lstStyle/>
          <a:p>
            <a:endParaRPr lang="it-IT" sz="1500"/>
          </a:p>
        </p:txBody>
      </p:sp>
      <p:sp>
        <p:nvSpPr>
          <p:cNvPr id="8" name="Text 5"/>
          <p:cNvSpPr/>
          <p:nvPr/>
        </p:nvSpPr>
        <p:spPr>
          <a:xfrm>
            <a:off x="8646617" y="1813024"/>
            <a:ext cx="2379365" cy="268982"/>
          </a:xfrm>
          <a:prstGeom prst="rect">
            <a:avLst/>
          </a:prstGeom>
          <a:noFill/>
          <a:ln/>
        </p:spPr>
        <p:txBody>
          <a:bodyPr wrap="none" lIns="0" tIns="0" rIns="0" bIns="0" rtlCol="0" anchor="t"/>
          <a:lstStyle/>
          <a:p>
            <a:pPr>
              <a:lnSpc>
                <a:spcPts val="2083"/>
              </a:lnSpc>
            </a:pPr>
            <a:r>
              <a:rPr lang="en-US" sz="1667" dirty="0">
                <a:solidFill>
                  <a:srgbClr val="3C3939"/>
                </a:solidFill>
                <a:latin typeface="Raleway" pitchFamily="34" charset="0"/>
                <a:ea typeface="Raleway" pitchFamily="34" charset="-122"/>
                <a:cs typeface="Raleway" pitchFamily="34" charset="-120"/>
              </a:rPr>
              <a:t>Interdisciplinary Module</a:t>
            </a:r>
            <a:endParaRPr lang="en-US" sz="1667" dirty="0"/>
          </a:p>
        </p:txBody>
      </p:sp>
      <p:sp>
        <p:nvSpPr>
          <p:cNvPr id="9" name="Text 6"/>
          <p:cNvSpPr/>
          <p:nvPr/>
        </p:nvSpPr>
        <p:spPr>
          <a:xfrm>
            <a:off x="8646617" y="2185293"/>
            <a:ext cx="2764532" cy="1377157"/>
          </a:xfrm>
          <a:prstGeom prst="rect">
            <a:avLst/>
          </a:prstGeom>
          <a:noFill/>
          <a:ln/>
        </p:spPr>
        <p:txBody>
          <a:bodyPr wrap="square" lIns="0" tIns="0" rIns="0" bIns="0" rtlCol="0" anchor="t"/>
          <a:lstStyle/>
          <a:p>
            <a:pPr>
              <a:lnSpc>
                <a:spcPts val="2167"/>
              </a:lnSpc>
            </a:pPr>
            <a:r>
              <a:rPr lang="en-US" sz="1333" dirty="0">
                <a:solidFill>
                  <a:srgbClr val="3C3939"/>
                </a:solidFill>
                <a:latin typeface="Roboto" pitchFamily="34" charset="0"/>
                <a:ea typeface="Roboto" pitchFamily="34" charset="-122"/>
                <a:cs typeface="Roboto" pitchFamily="34" charset="-120"/>
              </a:rPr>
              <a:t>Develop a new "Sustainable Corporate and Finance" teaching module, integrating societal, economic, and financial aspects of sustainable business.</a:t>
            </a:r>
            <a:endParaRPr lang="en-US" sz="1333" dirty="0"/>
          </a:p>
        </p:txBody>
      </p:sp>
      <p:sp>
        <p:nvSpPr>
          <p:cNvPr id="10" name="Shape 7"/>
          <p:cNvSpPr/>
          <p:nvPr/>
        </p:nvSpPr>
        <p:spPr>
          <a:xfrm>
            <a:off x="5174457" y="3913089"/>
            <a:ext cx="3121521" cy="2106414"/>
          </a:xfrm>
          <a:prstGeom prst="roundRect">
            <a:avLst>
              <a:gd name="adj" fmla="val 3432"/>
            </a:avLst>
          </a:prstGeom>
          <a:solidFill>
            <a:srgbClr val="E1E1EA"/>
          </a:solidFill>
          <a:ln w="7620">
            <a:solidFill>
              <a:srgbClr val="C7C7D0"/>
            </a:solidFill>
            <a:prstDash val="solid"/>
          </a:ln>
        </p:spPr>
        <p:txBody>
          <a:bodyPr/>
          <a:lstStyle/>
          <a:p>
            <a:endParaRPr lang="it-IT" sz="1500"/>
          </a:p>
        </p:txBody>
      </p:sp>
      <p:sp>
        <p:nvSpPr>
          <p:cNvPr id="11" name="Text 8"/>
          <p:cNvSpPr/>
          <p:nvPr/>
        </p:nvSpPr>
        <p:spPr>
          <a:xfrm>
            <a:off x="5352951" y="4091582"/>
            <a:ext cx="2198192" cy="268982"/>
          </a:xfrm>
          <a:prstGeom prst="rect">
            <a:avLst/>
          </a:prstGeom>
          <a:noFill/>
          <a:ln/>
        </p:spPr>
        <p:txBody>
          <a:bodyPr wrap="none" lIns="0" tIns="0" rIns="0" bIns="0" rtlCol="0" anchor="t"/>
          <a:lstStyle/>
          <a:p>
            <a:pPr>
              <a:lnSpc>
                <a:spcPts val="2083"/>
              </a:lnSpc>
            </a:pPr>
            <a:r>
              <a:rPr lang="en-US" sz="1667" dirty="0">
                <a:solidFill>
                  <a:srgbClr val="3C3939"/>
                </a:solidFill>
                <a:latin typeface="Raleway" pitchFamily="34" charset="0"/>
                <a:ea typeface="Raleway" pitchFamily="34" charset="-122"/>
                <a:cs typeface="Raleway" pitchFamily="34" charset="-120"/>
              </a:rPr>
              <a:t>Handbook Publication</a:t>
            </a:r>
            <a:endParaRPr lang="en-US" sz="1667" dirty="0"/>
          </a:p>
        </p:txBody>
      </p:sp>
      <p:sp>
        <p:nvSpPr>
          <p:cNvPr id="12" name="Text 9"/>
          <p:cNvSpPr/>
          <p:nvPr/>
        </p:nvSpPr>
        <p:spPr>
          <a:xfrm>
            <a:off x="5352951" y="4463852"/>
            <a:ext cx="2764532" cy="1377157"/>
          </a:xfrm>
          <a:prstGeom prst="rect">
            <a:avLst/>
          </a:prstGeom>
          <a:noFill/>
          <a:ln/>
        </p:spPr>
        <p:txBody>
          <a:bodyPr wrap="square" lIns="0" tIns="0" rIns="0" bIns="0" rtlCol="0" anchor="t"/>
          <a:lstStyle/>
          <a:p>
            <a:pPr>
              <a:lnSpc>
                <a:spcPts val="2167"/>
              </a:lnSpc>
            </a:pPr>
            <a:r>
              <a:rPr lang="en-US" sz="1333" dirty="0">
                <a:solidFill>
                  <a:srgbClr val="3C3939"/>
                </a:solidFill>
                <a:latin typeface="Roboto" pitchFamily="34" charset="0"/>
                <a:ea typeface="Roboto" pitchFamily="34" charset="-122"/>
                <a:cs typeface="Roboto" pitchFamily="34" charset="-120"/>
              </a:rPr>
              <a:t>Create a comprehensive handbook on Law, Finance, and Economics of Sustainability, serving as a key resource for students and professionals.</a:t>
            </a:r>
            <a:endParaRPr lang="en-US" sz="1333" dirty="0"/>
          </a:p>
        </p:txBody>
      </p:sp>
      <p:sp>
        <p:nvSpPr>
          <p:cNvPr id="13" name="Shape 10"/>
          <p:cNvSpPr/>
          <p:nvPr/>
        </p:nvSpPr>
        <p:spPr>
          <a:xfrm>
            <a:off x="8468122" y="3913089"/>
            <a:ext cx="3121521" cy="2106414"/>
          </a:xfrm>
          <a:prstGeom prst="roundRect">
            <a:avLst>
              <a:gd name="adj" fmla="val 3432"/>
            </a:avLst>
          </a:prstGeom>
          <a:solidFill>
            <a:srgbClr val="E1E1EA"/>
          </a:solidFill>
          <a:ln w="7620">
            <a:solidFill>
              <a:srgbClr val="C7C7D0"/>
            </a:solidFill>
            <a:prstDash val="solid"/>
          </a:ln>
        </p:spPr>
        <p:txBody>
          <a:bodyPr/>
          <a:lstStyle/>
          <a:p>
            <a:endParaRPr lang="it-IT" sz="1500"/>
          </a:p>
        </p:txBody>
      </p:sp>
      <p:sp>
        <p:nvSpPr>
          <p:cNvPr id="14" name="Text 11"/>
          <p:cNvSpPr/>
          <p:nvPr/>
        </p:nvSpPr>
        <p:spPr>
          <a:xfrm>
            <a:off x="8646617" y="4091582"/>
            <a:ext cx="2610743" cy="268982"/>
          </a:xfrm>
          <a:prstGeom prst="rect">
            <a:avLst/>
          </a:prstGeom>
          <a:noFill/>
          <a:ln/>
        </p:spPr>
        <p:txBody>
          <a:bodyPr wrap="none" lIns="0" tIns="0" rIns="0" bIns="0" rtlCol="0" anchor="t"/>
          <a:lstStyle/>
          <a:p>
            <a:pPr>
              <a:lnSpc>
                <a:spcPts val="2083"/>
              </a:lnSpc>
            </a:pPr>
            <a:r>
              <a:rPr lang="en-US" sz="1667" dirty="0">
                <a:solidFill>
                  <a:srgbClr val="3C3939"/>
                </a:solidFill>
                <a:latin typeface="Raleway" pitchFamily="34" charset="0"/>
                <a:ea typeface="Raleway" pitchFamily="34" charset="-122"/>
                <a:cs typeface="Raleway" pitchFamily="34" charset="-120"/>
              </a:rPr>
              <a:t>Experimental Laboratories</a:t>
            </a:r>
            <a:endParaRPr lang="en-US" sz="1667" dirty="0"/>
          </a:p>
        </p:txBody>
      </p:sp>
      <p:sp>
        <p:nvSpPr>
          <p:cNvPr id="15" name="Text 12"/>
          <p:cNvSpPr/>
          <p:nvPr/>
        </p:nvSpPr>
        <p:spPr>
          <a:xfrm>
            <a:off x="8646617" y="4463852"/>
            <a:ext cx="2764532" cy="1101725"/>
          </a:xfrm>
          <a:prstGeom prst="rect">
            <a:avLst/>
          </a:prstGeom>
          <a:noFill/>
          <a:ln/>
        </p:spPr>
        <p:txBody>
          <a:bodyPr wrap="square" lIns="0" tIns="0" rIns="0" bIns="0" rtlCol="0" anchor="t"/>
          <a:lstStyle/>
          <a:p>
            <a:pPr>
              <a:lnSpc>
                <a:spcPts val="2167"/>
              </a:lnSpc>
            </a:pPr>
            <a:r>
              <a:rPr lang="en-US" sz="1333" dirty="0">
                <a:solidFill>
                  <a:srgbClr val="3C3939"/>
                </a:solidFill>
                <a:latin typeface="Roboto" pitchFamily="34" charset="0"/>
                <a:ea typeface="Roboto" pitchFamily="34" charset="-122"/>
                <a:cs typeface="Roboto" pitchFamily="34" charset="-120"/>
              </a:rPr>
              <a:t>Implement hands-on learning experiences using cutting-edge technologies and real-world case studies in sustainability.</a:t>
            </a:r>
            <a:endParaRPr lang="en-US" sz="1333" dirty="0"/>
          </a:p>
        </p:txBody>
      </p:sp>
      <p:pic>
        <p:nvPicPr>
          <p:cNvPr id="16" name="Immagine 15">
            <a:extLst>
              <a:ext uri="{FF2B5EF4-FFF2-40B4-BE49-F238E27FC236}">
                <a16:creationId xmlns:a16="http://schemas.microsoft.com/office/drawing/2014/main" id="{556DE33D-98C5-0D80-29C1-8236C647C823}"/>
              </a:ext>
            </a:extLst>
          </p:cNvPr>
          <p:cNvPicPr>
            <a:picLocks noChangeAspect="1"/>
          </p:cNvPicPr>
          <p:nvPr/>
        </p:nvPicPr>
        <p:blipFill>
          <a:blip r:embed="rId4"/>
          <a:stretch>
            <a:fillRect/>
          </a:stretch>
        </p:blipFill>
        <p:spPr>
          <a:xfrm>
            <a:off x="4572000" y="6316266"/>
            <a:ext cx="2328333" cy="508000"/>
          </a:xfrm>
          <a:prstGeom prst="rect">
            <a:avLst/>
          </a:prstGeom>
        </p:spPr>
      </p:pic>
      <p:sp>
        <p:nvSpPr>
          <p:cNvPr id="17" name="Casella di testo 4">
            <a:extLst>
              <a:ext uri="{FF2B5EF4-FFF2-40B4-BE49-F238E27FC236}">
                <a16:creationId xmlns:a16="http://schemas.microsoft.com/office/drawing/2014/main" id="{2A4B907A-E8ED-F595-D2C3-C53D4A22582D}"/>
              </a:ext>
            </a:extLst>
          </p:cNvPr>
          <p:cNvSpPr txBox="1">
            <a:spLocks noChangeArrowheads="1"/>
          </p:cNvSpPr>
          <p:nvPr/>
        </p:nvSpPr>
        <p:spPr bwMode="auto">
          <a:xfrm>
            <a:off x="7742793" y="6316266"/>
            <a:ext cx="2628900" cy="518289"/>
          </a:xfrm>
          <a:prstGeom prst="rect">
            <a:avLst/>
          </a:prstGeom>
          <a:noFill/>
          <a:ln>
            <a:noFill/>
          </a:ln>
          <a:extLst>
            <a:ext uri="{909E8E84-426E-40dd-AFC4-6F175D3DCCD1}">
              <a14:hiddenFill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4="http://schemas.microsoft.com/office/drawing/2010/main" xmlns:lc="http://schemas.openxmlformats.org/drawingml/2006/lockedCanvas">
                <a:solidFill>
                  <a:srgbClr val="FFFFFF"/>
                </a:solidFill>
              </a14:hiddenFill>
            </a:ext>
            <a:ext uri="{91240B29-F687-4f45-9708-019B960494DF}">
              <a14:hiddenLine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du="http://schemas.microsoft.com/office/word/2023/wordml/word16du"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4="http://schemas.microsoft.com/office/drawing/2010/main" xmlns:lc="http://schemas.openxmlformats.org/drawingml/2006/lockedCanvas" w="9525">
                <a:solidFill>
                  <a:srgbClr val="000000"/>
                </a:solidFill>
                <a:miter lim="800000"/>
                <a:headEnd/>
                <a:tailEnd/>
              </a14:hiddenLine>
            </a:ext>
          </a:extLst>
        </p:spPr>
        <p:txBody>
          <a:bodyPr rot="0" vert="horz" wrap="square" lIns="0" tIns="0" rIns="0" bIns="0" anchor="t" anchorCtr="0" upright="1">
            <a:noAutofit/>
          </a:bodyPr>
          <a:lstStyle/>
          <a:p>
            <a:pPr marR="7408" algn="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Call 2024 Round 1 KA2 KA220-HED </a:t>
            </a:r>
            <a:endParaRPr lang="en-IT" sz="1000" dirty="0">
              <a:latin typeface="Times New Roman" panose="02020603050405020304" pitchFamily="18" charset="0"/>
              <a:ea typeface="Times New Roman" panose="02020603050405020304" pitchFamily="18" charset="0"/>
            </a:endParaRPr>
          </a:p>
          <a:p>
            <a:pPr marR="7408" algn="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 Cooperation partnerships in higher education </a:t>
            </a:r>
            <a:endParaRPr lang="en-IT" sz="1000" dirty="0">
              <a:latin typeface="Times New Roman" panose="02020603050405020304" pitchFamily="18" charset="0"/>
              <a:ea typeface="Times New Roman" panose="02020603050405020304" pitchFamily="18" charset="0"/>
            </a:endParaRPr>
          </a:p>
          <a:p>
            <a:pPr algn="r">
              <a:lnSpc>
                <a:spcPct val="115000"/>
              </a:lnSpc>
              <a:spcAft>
                <a:spcPts val="667"/>
              </a:spcAft>
            </a:pPr>
            <a:r>
              <a:rPr lang="en-GB" sz="833" b="1" dirty="0">
                <a:solidFill>
                  <a:srgbClr val="4EA72E"/>
                </a:solidFill>
                <a:latin typeface="Aptos" panose="020B0004020202020204" pitchFamily="34" charset="0"/>
                <a:ea typeface="Times New Roman" panose="02020603050405020304" pitchFamily="18" charset="0"/>
                <a:cs typeface="Aptos" panose="020B0004020202020204" pitchFamily="34" charset="0"/>
              </a:rPr>
              <a:t>Project: 2024-1-IT02-KA220-HED-000251303</a:t>
            </a:r>
            <a:endParaRPr lang="en-IT" sz="1000" kern="100" dirty="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667"/>
              </a:spcAft>
            </a:pPr>
            <a:r>
              <a:rPr lang="en-IT" sz="833" kern="100" dirty="0">
                <a:solidFill>
                  <a:srgbClr val="4EA72E"/>
                </a:solidFill>
                <a:latin typeface="Aptos" panose="020B0004020202020204" pitchFamily="34" charset="0"/>
                <a:ea typeface="Aptos" panose="020B0004020202020204" pitchFamily="34" charset="0"/>
                <a:cs typeface="Times New Roman" panose="02020603050405020304" pitchFamily="18" charset="0"/>
              </a:rPr>
              <a:t> </a:t>
            </a:r>
            <a:endParaRPr lang="en-IT" sz="1000" kern="100" dirty="0">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9701EE4-FC8B-43BD-8A46-B82E8D68FA34}"/>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275909" y="2565400"/>
            <a:ext cx="3641906" cy="1762760"/>
          </a:xfrm>
          <a:prstGeom prst="rect">
            <a:avLst/>
          </a:prstGeom>
          <a:noFill/>
          <a:ln>
            <a:noFill/>
          </a:ln>
        </p:spPr>
      </p:pic>
    </p:spTree>
    <p:extLst>
      <p:ext uri="{BB962C8B-B14F-4D97-AF65-F5344CB8AC3E}">
        <p14:creationId xmlns:p14="http://schemas.microsoft.com/office/powerpoint/2010/main" val="2957737535"/>
      </p:ext>
    </p:extLst>
  </p:cSld>
  <p:clrMapOvr>
    <a:masterClrMapping/>
  </p:clrMapOvr>
</p:sld>
</file>

<file path=ppt/theme/theme1.xml><?xml version="1.0" encoding="utf-8"?>
<a:theme xmlns:a="http://schemas.openxmlformats.org/drawingml/2006/main" name="Office">
  <a:themeElements>
    <a:clrScheme name="HfWU Farbpalette NEU">
      <a:dk1>
        <a:srgbClr val="000000"/>
      </a:dk1>
      <a:lt1>
        <a:srgbClr val="FFFFFF"/>
      </a:lt1>
      <a:dk2>
        <a:srgbClr val="00305D"/>
      </a:dk2>
      <a:lt2>
        <a:srgbClr val="FABA00"/>
      </a:lt2>
      <a:accent1>
        <a:srgbClr val="832A7E"/>
      </a:accent1>
      <a:accent2>
        <a:srgbClr val="51A63C"/>
      </a:accent2>
      <a:accent3>
        <a:srgbClr val="2C91B6"/>
      </a:accent3>
      <a:accent4>
        <a:srgbClr val="D17018"/>
      </a:accent4>
      <a:accent5>
        <a:srgbClr val="BA0036"/>
      </a:accent5>
      <a:accent6>
        <a:srgbClr val="00937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836</Words>
  <Application>Microsoft Office PowerPoint</Application>
  <PresentationFormat>Breitbild</PresentationFormat>
  <Paragraphs>128</Paragraphs>
  <Slides>9</Slides>
  <Notes>6</Notes>
  <HiddenSlides>0</HiddenSlides>
  <MMClips>0</MMClips>
  <ScaleCrop>false</ScaleCrop>
  <HeadingPairs>
    <vt:vector size="6" baseType="variant">
      <vt:variant>
        <vt:lpstr>Verwendete Schriftarten</vt:lpstr>
      </vt:variant>
      <vt:variant>
        <vt:i4>14</vt:i4>
      </vt:variant>
      <vt:variant>
        <vt:lpstr>Design</vt:lpstr>
      </vt:variant>
      <vt:variant>
        <vt:i4>1</vt:i4>
      </vt:variant>
      <vt:variant>
        <vt:lpstr>Folientitel</vt:lpstr>
      </vt:variant>
      <vt:variant>
        <vt:i4>9</vt:i4>
      </vt:variant>
    </vt:vector>
  </HeadingPairs>
  <TitlesOfParts>
    <vt:vector size="24" baseType="lpstr">
      <vt:lpstr>Aptos</vt:lpstr>
      <vt:lpstr>Arial</vt:lpstr>
      <vt:lpstr>Calibri</vt:lpstr>
      <vt:lpstr>Cambria</vt:lpstr>
      <vt:lpstr>Futura Com Light Condensed</vt:lpstr>
      <vt:lpstr>Helvetica</vt:lpstr>
      <vt:lpstr>Open Sans</vt:lpstr>
      <vt:lpstr>Open Sans Condensed Condensed</vt:lpstr>
      <vt:lpstr>Open Sans Condensed Condensed L</vt:lpstr>
      <vt:lpstr>Open Sans SemiBold</vt:lpstr>
      <vt:lpstr>Raleway</vt:lpstr>
      <vt:lpstr>Roboto</vt:lpstr>
      <vt:lpstr>Roboto Bold</vt:lpstr>
      <vt:lpstr>Times New Roman</vt:lpstr>
      <vt:lpstr>Office</vt:lpstr>
      <vt:lpstr>Stakeholder Meeting at NGU  Nürtingen, 24.10.205</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Kirsten Weber</dc:creator>
  <cp:lastModifiedBy>Schittenhelm, Frank Andreas</cp:lastModifiedBy>
  <cp:revision>263</cp:revision>
  <dcterms:created xsi:type="dcterms:W3CDTF">2021-07-14T11:50:04Z</dcterms:created>
  <dcterms:modified xsi:type="dcterms:W3CDTF">2025-10-24T10:00:29Z</dcterms:modified>
</cp:coreProperties>
</file>