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79" r:id="rId2"/>
    <p:sldId id="256" r:id="rId3"/>
    <p:sldId id="278" r:id="rId4"/>
    <p:sldId id="277" r:id="rId5"/>
    <p:sldId id="286" r:id="rId6"/>
    <p:sldId id="276" r:id="rId7"/>
    <p:sldId id="275" r:id="rId8"/>
    <p:sldId id="283" r:id="rId9"/>
    <p:sldId id="257" r:id="rId10"/>
    <p:sldId id="285" r:id="rId11"/>
    <p:sldId id="271" r:id="rId12"/>
    <p:sldId id="280" r:id="rId13"/>
    <p:sldId id="281" r:id="rId14"/>
    <p:sldId id="282" r:id="rId15"/>
    <p:sldId id="287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B91A5AC-BFA9-4C8D-B9DD-41B0990F7C55}">
          <p14:sldIdLst>
            <p14:sldId id="279"/>
            <p14:sldId id="256"/>
            <p14:sldId id="278"/>
            <p14:sldId id="277"/>
            <p14:sldId id="286"/>
            <p14:sldId id="276"/>
            <p14:sldId id="275"/>
            <p14:sldId id="283"/>
            <p14:sldId id="257"/>
            <p14:sldId id="285"/>
            <p14:sldId id="271"/>
            <p14:sldId id="280"/>
            <p14:sldId id="281"/>
            <p14:sldId id="282"/>
          </p14:sldIdLst>
        </p14:section>
        <p14:section name="Back up" id="{2BC90A7B-DDF0-48C3-BEDE-ADC8D119F5DF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02B"/>
    <a:srgbClr val="082632"/>
    <a:srgbClr val="0C394E"/>
    <a:srgbClr val="125371"/>
    <a:srgbClr val="103B4F"/>
    <a:srgbClr val="0B3447"/>
    <a:srgbClr val="0A2F3F"/>
    <a:srgbClr val="082432"/>
    <a:srgbClr val="0B3345"/>
    <a:srgbClr val="0B3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CB4DD-085D-4886-8C49-5EA63AC4455B}" v="379" dt="2025-04-08T15:48:55.823"/>
    <p1510:client id="{F153053E-4DD6-7674-B316-52A79400CA89}" v="33" dt="2025-04-08T06:55:01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5"/>
  </p:normalViewPr>
  <p:slideViewPr>
    <p:cSldViewPr snapToGrid="0">
      <p:cViewPr varScale="1">
        <p:scale>
          <a:sx n="107" d="100"/>
          <a:sy n="107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wenh\Downloads\statistic_id1309992_anzahl-der-esg-fonds-die-in-kontroverse-unternehmen-investiert-werd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30264665646040012"/>
          <c:y val="6.748037625615326E-2"/>
          <c:w val="0.39027810945058733"/>
          <c:h val="1"/>
        </c:manualLayout>
      </c:layout>
      <c:pieChart>
        <c:varyColors val="1"/>
        <c:ser>
          <c:idx val="0"/>
          <c:order val="0"/>
          <c:tx>
            <c:strRef>
              <c:f>Daten!$C$4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95-4F24-ADB2-8E1B391DD1E2}"/>
              </c:ext>
            </c:extLst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B95-4F24-ADB2-8E1B391DD1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B95-4F24-ADB2-8E1B391DD1E2}"/>
              </c:ext>
            </c:extLst>
          </c:dPt>
          <c:dLbls>
            <c:dLbl>
              <c:idx val="1"/>
              <c:layout>
                <c:manualLayout>
                  <c:x val="-3.2750144547638395E-2"/>
                  <c:y val="-0.24792604353182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93137489023944E-2"/>
                      <c:h val="6.81334562749820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B95-4F24-ADB2-8E1B391DD1E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481628411679081E-2"/>
                      <c:h val="0.170760479198888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B95-4F24-ADB2-8E1B391DD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Daten!$B$5:$B$7</c:f>
              <c:strCache>
                <c:ptCount val="3"/>
                <c:pt idx="1">
                  <c:v>Invested in controversial companies</c:v>
                </c:pt>
                <c:pt idx="2">
                  <c:v> Not invested in controversial companies</c:v>
                </c:pt>
              </c:strCache>
            </c:strRef>
          </c:cat>
          <c:val>
            <c:numRef>
              <c:f>Daten!$C$5:$C$7</c:f>
              <c:numCache>
                <c:formatCode>#,##0</c:formatCode>
                <c:ptCount val="3"/>
                <c:pt idx="1">
                  <c:v>974</c:v>
                </c:pt>
                <c:pt idx="2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95-4F24-ADB2-8E1B391DD1E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9343261097566522"/>
          <c:y val="0.79975084940293906"/>
          <c:w val="0.30003677711525489"/>
          <c:h val="0.11871376289206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18BD2-B064-48E0-88DF-3DE2D863342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EC7D9E-F4AB-4A6B-863E-D31CCDA138EC}">
      <dgm:prSet/>
      <dgm:spPr>
        <a:solidFill>
          <a:srgbClr val="145270"/>
        </a:solidFill>
      </dgm:spPr>
      <dgm:t>
        <a:bodyPr/>
        <a:lstStyle/>
        <a:p>
          <a:r>
            <a:rPr lang="de-DE"/>
            <a:t>1. Hidden trade-off</a:t>
          </a:r>
          <a:endParaRPr lang="en-US"/>
        </a:p>
      </dgm:t>
    </dgm:pt>
    <dgm:pt modelId="{DC3730EB-CF7A-452D-8B2C-89F939602BC9}" type="parTrans" cxnId="{23105FBE-2AA7-4CE5-85F6-126650C71AA3}">
      <dgm:prSet/>
      <dgm:spPr/>
      <dgm:t>
        <a:bodyPr/>
        <a:lstStyle/>
        <a:p>
          <a:endParaRPr lang="en-US"/>
        </a:p>
      </dgm:t>
    </dgm:pt>
    <dgm:pt modelId="{1641F750-EE7E-4A99-BA3B-58ECF4F6B76A}" type="sibTrans" cxnId="{23105FBE-2AA7-4CE5-85F6-126650C71AA3}">
      <dgm:prSet/>
      <dgm:spPr/>
      <dgm:t>
        <a:bodyPr/>
        <a:lstStyle/>
        <a:p>
          <a:endParaRPr lang="en-US"/>
        </a:p>
      </dgm:t>
    </dgm:pt>
    <dgm:pt modelId="{E1233AD1-70D6-4D58-BE88-3ECA664124BB}">
      <dgm:prSet/>
      <dgm:spPr>
        <a:solidFill>
          <a:srgbClr val="104A62"/>
        </a:solidFill>
      </dgm:spPr>
      <dgm:t>
        <a:bodyPr/>
        <a:lstStyle/>
        <a:p>
          <a:r>
            <a:rPr lang="de-DE"/>
            <a:t>2. </a:t>
          </a:r>
          <a:r>
            <a:rPr lang="de-DE" err="1"/>
            <a:t>No</a:t>
          </a:r>
          <a:r>
            <a:rPr lang="de-DE"/>
            <a:t> </a:t>
          </a:r>
          <a:r>
            <a:rPr lang="de-DE" err="1"/>
            <a:t>proof</a:t>
          </a:r>
          <a:endParaRPr lang="en-US"/>
        </a:p>
      </dgm:t>
    </dgm:pt>
    <dgm:pt modelId="{73BB034F-B3CC-4AC5-9231-709AC063C2C9}" type="parTrans" cxnId="{A17B529F-46BC-4576-BDC6-79E337B52336}">
      <dgm:prSet/>
      <dgm:spPr/>
      <dgm:t>
        <a:bodyPr/>
        <a:lstStyle/>
        <a:p>
          <a:endParaRPr lang="en-US"/>
        </a:p>
      </dgm:t>
    </dgm:pt>
    <dgm:pt modelId="{375EB473-75A8-493A-B06E-31D206521A70}" type="sibTrans" cxnId="{A17B529F-46BC-4576-BDC6-79E337B52336}">
      <dgm:prSet/>
      <dgm:spPr/>
      <dgm:t>
        <a:bodyPr/>
        <a:lstStyle/>
        <a:p>
          <a:endParaRPr lang="en-US"/>
        </a:p>
      </dgm:t>
    </dgm:pt>
    <dgm:pt modelId="{E1C2B0BE-6227-4444-9D75-F2D8E6DDDE55}">
      <dgm:prSet/>
      <dgm:spPr>
        <a:solidFill>
          <a:srgbClr val="0E3F56"/>
        </a:solidFill>
      </dgm:spPr>
      <dgm:t>
        <a:bodyPr/>
        <a:lstStyle/>
        <a:p>
          <a:r>
            <a:rPr lang="de-DE" dirty="0"/>
            <a:t>3. </a:t>
          </a:r>
          <a:r>
            <a:rPr lang="de-DE" dirty="0" err="1"/>
            <a:t>Vagueness</a:t>
          </a:r>
          <a:endParaRPr lang="en-US" dirty="0"/>
        </a:p>
      </dgm:t>
    </dgm:pt>
    <dgm:pt modelId="{65052DAF-FA59-45F5-BA6F-3D69EF88E5CF}" type="parTrans" cxnId="{6FA3F296-44A5-4893-B08D-99AE7D590708}">
      <dgm:prSet/>
      <dgm:spPr/>
      <dgm:t>
        <a:bodyPr/>
        <a:lstStyle/>
        <a:p>
          <a:endParaRPr lang="en-US"/>
        </a:p>
      </dgm:t>
    </dgm:pt>
    <dgm:pt modelId="{535F88DC-DC3C-4EEB-B96C-9DA377554504}" type="sibTrans" cxnId="{6FA3F296-44A5-4893-B08D-99AE7D590708}">
      <dgm:prSet/>
      <dgm:spPr/>
      <dgm:t>
        <a:bodyPr/>
        <a:lstStyle/>
        <a:p>
          <a:endParaRPr lang="en-US"/>
        </a:p>
      </dgm:t>
    </dgm:pt>
    <dgm:pt modelId="{36C14201-1148-49E8-A95D-9B12D7BEDB7F}">
      <dgm:prSet/>
      <dgm:spPr>
        <a:solidFill>
          <a:srgbClr val="0C384C"/>
        </a:solidFill>
      </dgm:spPr>
      <dgm:t>
        <a:bodyPr/>
        <a:lstStyle/>
        <a:p>
          <a:r>
            <a:rPr lang="de-DE"/>
            <a:t>4. </a:t>
          </a:r>
          <a:r>
            <a:rPr lang="de-DE" err="1"/>
            <a:t>Irrelevance</a:t>
          </a:r>
          <a:endParaRPr lang="en-US"/>
        </a:p>
      </dgm:t>
    </dgm:pt>
    <dgm:pt modelId="{F4429686-7A18-457D-87A1-CC812E8C711D}" type="parTrans" cxnId="{5189BB23-B6CB-474D-AF32-0C8E25579417}">
      <dgm:prSet/>
      <dgm:spPr/>
      <dgm:t>
        <a:bodyPr/>
        <a:lstStyle/>
        <a:p>
          <a:endParaRPr lang="en-US"/>
        </a:p>
      </dgm:t>
    </dgm:pt>
    <dgm:pt modelId="{F0347F42-8B60-4110-8A89-F1ABFBD13980}" type="sibTrans" cxnId="{5189BB23-B6CB-474D-AF32-0C8E25579417}">
      <dgm:prSet/>
      <dgm:spPr/>
      <dgm:t>
        <a:bodyPr/>
        <a:lstStyle/>
        <a:p>
          <a:endParaRPr lang="en-US"/>
        </a:p>
      </dgm:t>
    </dgm:pt>
    <dgm:pt modelId="{EA4285BC-1B36-45F0-B459-DA9E5D51FE4C}">
      <dgm:prSet/>
      <dgm:spPr>
        <a:solidFill>
          <a:srgbClr val="0C3547"/>
        </a:solidFill>
      </dgm:spPr>
      <dgm:t>
        <a:bodyPr/>
        <a:lstStyle/>
        <a:p>
          <a:r>
            <a:rPr lang="de-DE"/>
            <a:t>5. Lesser </a:t>
          </a:r>
          <a:r>
            <a:rPr lang="de-DE" err="1"/>
            <a:t>of</a:t>
          </a:r>
          <a:r>
            <a:rPr lang="de-DE"/>
            <a:t> </a:t>
          </a:r>
          <a:r>
            <a:rPr lang="de-DE" err="1"/>
            <a:t>two</a:t>
          </a:r>
          <a:r>
            <a:rPr lang="de-DE"/>
            <a:t> </a:t>
          </a:r>
          <a:r>
            <a:rPr lang="de-DE" err="1"/>
            <a:t>evils</a:t>
          </a:r>
          <a:endParaRPr lang="en-US"/>
        </a:p>
      </dgm:t>
    </dgm:pt>
    <dgm:pt modelId="{DE619C45-7CED-43DE-B8DF-CCE5EA8D8ADC}" type="parTrans" cxnId="{7B973B3A-9852-4022-ACE0-BF96C9FC6AFB}">
      <dgm:prSet/>
      <dgm:spPr/>
      <dgm:t>
        <a:bodyPr/>
        <a:lstStyle/>
        <a:p>
          <a:endParaRPr lang="en-US"/>
        </a:p>
      </dgm:t>
    </dgm:pt>
    <dgm:pt modelId="{D8353DFF-2569-4EDF-AA18-5987567FF013}" type="sibTrans" cxnId="{7B973B3A-9852-4022-ACE0-BF96C9FC6AFB}">
      <dgm:prSet/>
      <dgm:spPr/>
      <dgm:t>
        <a:bodyPr/>
        <a:lstStyle/>
        <a:p>
          <a:endParaRPr lang="en-US"/>
        </a:p>
      </dgm:t>
    </dgm:pt>
    <dgm:pt modelId="{FFDF33A6-D5A5-4240-8EF5-76E045477CC3}">
      <dgm:prSet/>
      <dgm:spPr>
        <a:solidFill>
          <a:srgbClr val="0A2F3F"/>
        </a:solidFill>
        <a:ln>
          <a:solidFill>
            <a:srgbClr val="082632"/>
          </a:solidFill>
        </a:ln>
      </dgm:spPr>
      <dgm:t>
        <a:bodyPr/>
        <a:lstStyle/>
        <a:p>
          <a:r>
            <a:rPr lang="de-DE" dirty="0"/>
            <a:t>7. </a:t>
          </a:r>
          <a:r>
            <a:rPr lang="de-DE" dirty="0" err="1"/>
            <a:t>Worshiping</a:t>
          </a:r>
          <a:r>
            <a:rPr lang="de-DE" dirty="0"/>
            <a:t> </a:t>
          </a:r>
          <a:r>
            <a:rPr lang="de-DE" dirty="0" err="1"/>
            <a:t>false</a:t>
          </a:r>
          <a:r>
            <a:rPr lang="de-DE" dirty="0"/>
            <a:t> </a:t>
          </a:r>
          <a:r>
            <a:rPr lang="de-DE" dirty="0" err="1"/>
            <a:t>labels</a:t>
          </a:r>
          <a:endParaRPr lang="en-US" dirty="0"/>
        </a:p>
      </dgm:t>
    </dgm:pt>
    <dgm:pt modelId="{5684D935-4457-46FE-BA75-058937C45D3D}" type="parTrans" cxnId="{96B1D030-70CC-4441-A76C-F10C4BF8E0BE}">
      <dgm:prSet/>
      <dgm:spPr/>
      <dgm:t>
        <a:bodyPr/>
        <a:lstStyle/>
        <a:p>
          <a:endParaRPr lang="en-US"/>
        </a:p>
      </dgm:t>
    </dgm:pt>
    <dgm:pt modelId="{B4BD699E-7596-44F8-8EC5-87A08C3D37AF}" type="sibTrans" cxnId="{96B1D030-70CC-4441-A76C-F10C4BF8E0BE}">
      <dgm:prSet/>
      <dgm:spPr/>
      <dgm:t>
        <a:bodyPr/>
        <a:lstStyle/>
        <a:p>
          <a:endParaRPr lang="en-US"/>
        </a:p>
      </dgm:t>
    </dgm:pt>
    <dgm:pt modelId="{C33F713E-16B1-414B-AA2B-8A78F1F070F5}">
      <dgm:prSet/>
      <dgm:spPr>
        <a:solidFill>
          <a:srgbClr val="0B3345"/>
        </a:solidFill>
      </dgm:spPr>
      <dgm:t>
        <a:bodyPr/>
        <a:lstStyle/>
        <a:p>
          <a:r>
            <a:rPr lang="de-DE"/>
            <a:t>6. </a:t>
          </a:r>
          <a:r>
            <a:rPr lang="de-DE" err="1"/>
            <a:t>Fibbing</a:t>
          </a:r>
          <a:endParaRPr lang="en-US"/>
        </a:p>
      </dgm:t>
    </dgm:pt>
    <dgm:pt modelId="{4150DEE6-2EA6-4146-B84F-E2F50E14F71A}" type="sibTrans" cxnId="{1C07C2BE-3DF3-470B-B963-BA09707AE11D}">
      <dgm:prSet/>
      <dgm:spPr/>
      <dgm:t>
        <a:bodyPr/>
        <a:lstStyle/>
        <a:p>
          <a:endParaRPr lang="en-US"/>
        </a:p>
      </dgm:t>
    </dgm:pt>
    <dgm:pt modelId="{2E034CBE-3B11-45A9-B474-625505547A26}" type="parTrans" cxnId="{1C07C2BE-3DF3-470B-B963-BA09707AE11D}">
      <dgm:prSet/>
      <dgm:spPr/>
      <dgm:t>
        <a:bodyPr/>
        <a:lstStyle/>
        <a:p>
          <a:endParaRPr lang="en-US"/>
        </a:p>
      </dgm:t>
    </dgm:pt>
    <dgm:pt modelId="{0430DBC2-C000-4AF9-93CA-14617A8562EC}" type="pres">
      <dgm:prSet presAssocID="{05418BD2-B064-48E0-88DF-3DE2D8633421}" presName="linear" presStyleCnt="0">
        <dgm:presLayoutVars>
          <dgm:animLvl val="lvl"/>
          <dgm:resizeHandles val="exact"/>
        </dgm:presLayoutVars>
      </dgm:prSet>
      <dgm:spPr/>
    </dgm:pt>
    <dgm:pt modelId="{B9F32115-3D66-47EA-9067-1FEF53D91102}" type="pres">
      <dgm:prSet presAssocID="{69EC7D9E-F4AB-4A6B-863E-D31CCDA138E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29A5D66-B20F-43AE-8363-7CC2D4D71D69}" type="pres">
      <dgm:prSet presAssocID="{1641F750-EE7E-4A99-BA3B-58ECF4F6B76A}" presName="spacer" presStyleCnt="0"/>
      <dgm:spPr/>
    </dgm:pt>
    <dgm:pt modelId="{B6DB11D2-73CD-43F4-89E1-63511039266D}" type="pres">
      <dgm:prSet presAssocID="{E1233AD1-70D6-4D58-BE88-3ECA664124B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3E7B273-81F6-4E62-9FAB-6A1162BA5AC1}" type="pres">
      <dgm:prSet presAssocID="{375EB473-75A8-493A-B06E-31D206521A70}" presName="spacer" presStyleCnt="0"/>
      <dgm:spPr/>
    </dgm:pt>
    <dgm:pt modelId="{F9E64EEC-C226-47A3-93A4-CF98B39E7AF8}" type="pres">
      <dgm:prSet presAssocID="{E1C2B0BE-6227-4444-9D75-F2D8E6DDDE5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D0934A1-553A-4F70-8ECA-CCAD5C099BB8}" type="pres">
      <dgm:prSet presAssocID="{535F88DC-DC3C-4EEB-B96C-9DA377554504}" presName="spacer" presStyleCnt="0"/>
      <dgm:spPr/>
    </dgm:pt>
    <dgm:pt modelId="{90200219-E367-4562-9845-E64F22863B1E}" type="pres">
      <dgm:prSet presAssocID="{36C14201-1148-49E8-A95D-9B12D7BEDB7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B920CA3-DDEF-4E83-84B6-98FDDB3A1297}" type="pres">
      <dgm:prSet presAssocID="{F0347F42-8B60-4110-8A89-F1ABFBD13980}" presName="spacer" presStyleCnt="0"/>
      <dgm:spPr/>
    </dgm:pt>
    <dgm:pt modelId="{769ACCC3-5E20-402C-9865-47DC228185FE}" type="pres">
      <dgm:prSet presAssocID="{EA4285BC-1B36-45F0-B459-DA9E5D51FE4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5F19424-60E1-4697-886F-B7E259874E7A}" type="pres">
      <dgm:prSet presAssocID="{D8353DFF-2569-4EDF-AA18-5987567FF013}" presName="spacer" presStyleCnt="0"/>
      <dgm:spPr/>
    </dgm:pt>
    <dgm:pt modelId="{FD282905-760E-4233-A4BD-F17027D624BC}" type="pres">
      <dgm:prSet presAssocID="{C33F713E-16B1-414B-AA2B-8A78F1F070F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AF7FFC8-E337-4088-8BFF-C6F95FEB8A54}" type="pres">
      <dgm:prSet presAssocID="{4150DEE6-2EA6-4146-B84F-E2F50E14F71A}" presName="spacer" presStyleCnt="0"/>
      <dgm:spPr/>
    </dgm:pt>
    <dgm:pt modelId="{4D9D86F5-2131-4E30-8B68-1A7E4CAA7F0A}" type="pres">
      <dgm:prSet presAssocID="{FFDF33A6-D5A5-4240-8EF5-76E045477CC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553BA13-7F46-46F2-8514-57795195F55F}" type="presOf" srcId="{E1C2B0BE-6227-4444-9D75-F2D8E6DDDE55}" destId="{F9E64EEC-C226-47A3-93A4-CF98B39E7AF8}" srcOrd="0" destOrd="0" presId="urn:microsoft.com/office/officeart/2005/8/layout/vList2"/>
    <dgm:cxn modelId="{5189BB23-B6CB-474D-AF32-0C8E25579417}" srcId="{05418BD2-B064-48E0-88DF-3DE2D8633421}" destId="{36C14201-1148-49E8-A95D-9B12D7BEDB7F}" srcOrd="3" destOrd="0" parTransId="{F4429686-7A18-457D-87A1-CC812E8C711D}" sibTransId="{F0347F42-8B60-4110-8A89-F1ABFBD13980}"/>
    <dgm:cxn modelId="{96B1D030-70CC-4441-A76C-F10C4BF8E0BE}" srcId="{05418BD2-B064-48E0-88DF-3DE2D8633421}" destId="{FFDF33A6-D5A5-4240-8EF5-76E045477CC3}" srcOrd="6" destOrd="0" parTransId="{5684D935-4457-46FE-BA75-058937C45D3D}" sibTransId="{B4BD699E-7596-44F8-8EC5-87A08C3D37AF}"/>
    <dgm:cxn modelId="{7B973B3A-9852-4022-ACE0-BF96C9FC6AFB}" srcId="{05418BD2-B064-48E0-88DF-3DE2D8633421}" destId="{EA4285BC-1B36-45F0-B459-DA9E5D51FE4C}" srcOrd="4" destOrd="0" parTransId="{DE619C45-7CED-43DE-B8DF-CCE5EA8D8ADC}" sibTransId="{D8353DFF-2569-4EDF-AA18-5987567FF013}"/>
    <dgm:cxn modelId="{EAB92E62-8AB9-4ECE-B09C-35BA80EFF9E5}" type="presOf" srcId="{C33F713E-16B1-414B-AA2B-8A78F1F070F5}" destId="{FD282905-760E-4233-A4BD-F17027D624BC}" srcOrd="0" destOrd="0" presId="urn:microsoft.com/office/officeart/2005/8/layout/vList2"/>
    <dgm:cxn modelId="{D255DF71-85E1-4F14-ACF8-0DD4DB8F6DC4}" type="presOf" srcId="{FFDF33A6-D5A5-4240-8EF5-76E045477CC3}" destId="{4D9D86F5-2131-4E30-8B68-1A7E4CAA7F0A}" srcOrd="0" destOrd="0" presId="urn:microsoft.com/office/officeart/2005/8/layout/vList2"/>
    <dgm:cxn modelId="{E99A3178-E21A-41A0-B303-75277CEC8702}" type="presOf" srcId="{36C14201-1148-49E8-A95D-9B12D7BEDB7F}" destId="{90200219-E367-4562-9845-E64F22863B1E}" srcOrd="0" destOrd="0" presId="urn:microsoft.com/office/officeart/2005/8/layout/vList2"/>
    <dgm:cxn modelId="{D0E78D89-F6CD-475D-8E9A-4E22D22C6481}" type="presOf" srcId="{05418BD2-B064-48E0-88DF-3DE2D8633421}" destId="{0430DBC2-C000-4AF9-93CA-14617A8562EC}" srcOrd="0" destOrd="0" presId="urn:microsoft.com/office/officeart/2005/8/layout/vList2"/>
    <dgm:cxn modelId="{6FA3F296-44A5-4893-B08D-99AE7D590708}" srcId="{05418BD2-B064-48E0-88DF-3DE2D8633421}" destId="{E1C2B0BE-6227-4444-9D75-F2D8E6DDDE55}" srcOrd="2" destOrd="0" parTransId="{65052DAF-FA59-45F5-BA6F-3D69EF88E5CF}" sibTransId="{535F88DC-DC3C-4EEB-B96C-9DA377554504}"/>
    <dgm:cxn modelId="{D724229F-059E-4F60-8096-7A3BC1BC31B6}" type="presOf" srcId="{69EC7D9E-F4AB-4A6B-863E-D31CCDA138EC}" destId="{B9F32115-3D66-47EA-9067-1FEF53D91102}" srcOrd="0" destOrd="0" presId="urn:microsoft.com/office/officeart/2005/8/layout/vList2"/>
    <dgm:cxn modelId="{A17B529F-46BC-4576-BDC6-79E337B52336}" srcId="{05418BD2-B064-48E0-88DF-3DE2D8633421}" destId="{E1233AD1-70D6-4D58-BE88-3ECA664124BB}" srcOrd="1" destOrd="0" parTransId="{73BB034F-B3CC-4AC5-9231-709AC063C2C9}" sibTransId="{375EB473-75A8-493A-B06E-31D206521A70}"/>
    <dgm:cxn modelId="{23105FBE-2AA7-4CE5-85F6-126650C71AA3}" srcId="{05418BD2-B064-48E0-88DF-3DE2D8633421}" destId="{69EC7D9E-F4AB-4A6B-863E-D31CCDA138EC}" srcOrd="0" destOrd="0" parTransId="{DC3730EB-CF7A-452D-8B2C-89F939602BC9}" sibTransId="{1641F750-EE7E-4A99-BA3B-58ECF4F6B76A}"/>
    <dgm:cxn modelId="{1C07C2BE-3DF3-470B-B963-BA09707AE11D}" srcId="{05418BD2-B064-48E0-88DF-3DE2D8633421}" destId="{C33F713E-16B1-414B-AA2B-8A78F1F070F5}" srcOrd="5" destOrd="0" parTransId="{2E034CBE-3B11-45A9-B474-625505547A26}" sibTransId="{4150DEE6-2EA6-4146-B84F-E2F50E14F71A}"/>
    <dgm:cxn modelId="{A3C886C5-9EB0-43AB-8EE3-CE4574838821}" type="presOf" srcId="{E1233AD1-70D6-4D58-BE88-3ECA664124BB}" destId="{B6DB11D2-73CD-43F4-89E1-63511039266D}" srcOrd="0" destOrd="0" presId="urn:microsoft.com/office/officeart/2005/8/layout/vList2"/>
    <dgm:cxn modelId="{7BD82DEA-077B-4E9C-88DA-967E4B8DDF29}" type="presOf" srcId="{EA4285BC-1B36-45F0-B459-DA9E5D51FE4C}" destId="{769ACCC3-5E20-402C-9865-47DC228185FE}" srcOrd="0" destOrd="0" presId="urn:microsoft.com/office/officeart/2005/8/layout/vList2"/>
    <dgm:cxn modelId="{3955117B-CE2E-4042-BD34-05D8B702580E}" type="presParOf" srcId="{0430DBC2-C000-4AF9-93CA-14617A8562EC}" destId="{B9F32115-3D66-47EA-9067-1FEF53D91102}" srcOrd="0" destOrd="0" presId="urn:microsoft.com/office/officeart/2005/8/layout/vList2"/>
    <dgm:cxn modelId="{75234BFD-4ADB-4D54-9934-31D3DE720D01}" type="presParOf" srcId="{0430DBC2-C000-4AF9-93CA-14617A8562EC}" destId="{F29A5D66-B20F-43AE-8363-7CC2D4D71D69}" srcOrd="1" destOrd="0" presId="urn:microsoft.com/office/officeart/2005/8/layout/vList2"/>
    <dgm:cxn modelId="{821882F8-BEC8-4051-9C30-B51F6EC93222}" type="presParOf" srcId="{0430DBC2-C000-4AF9-93CA-14617A8562EC}" destId="{B6DB11D2-73CD-43F4-89E1-63511039266D}" srcOrd="2" destOrd="0" presId="urn:microsoft.com/office/officeart/2005/8/layout/vList2"/>
    <dgm:cxn modelId="{DC131E3C-3086-4A15-90F1-84C1A49A27D6}" type="presParOf" srcId="{0430DBC2-C000-4AF9-93CA-14617A8562EC}" destId="{03E7B273-81F6-4E62-9FAB-6A1162BA5AC1}" srcOrd="3" destOrd="0" presId="urn:microsoft.com/office/officeart/2005/8/layout/vList2"/>
    <dgm:cxn modelId="{8D98D729-559E-4459-A6E9-695A9D669C5B}" type="presParOf" srcId="{0430DBC2-C000-4AF9-93CA-14617A8562EC}" destId="{F9E64EEC-C226-47A3-93A4-CF98B39E7AF8}" srcOrd="4" destOrd="0" presId="urn:microsoft.com/office/officeart/2005/8/layout/vList2"/>
    <dgm:cxn modelId="{5AA5D98F-BDCE-4EF3-B817-8D78C89B3DC2}" type="presParOf" srcId="{0430DBC2-C000-4AF9-93CA-14617A8562EC}" destId="{AD0934A1-553A-4F70-8ECA-CCAD5C099BB8}" srcOrd="5" destOrd="0" presId="urn:microsoft.com/office/officeart/2005/8/layout/vList2"/>
    <dgm:cxn modelId="{90A78132-6A2F-4204-8C83-6199FF9D4AA7}" type="presParOf" srcId="{0430DBC2-C000-4AF9-93CA-14617A8562EC}" destId="{90200219-E367-4562-9845-E64F22863B1E}" srcOrd="6" destOrd="0" presId="urn:microsoft.com/office/officeart/2005/8/layout/vList2"/>
    <dgm:cxn modelId="{1B55AF2C-4336-4466-935D-8E0690A8C596}" type="presParOf" srcId="{0430DBC2-C000-4AF9-93CA-14617A8562EC}" destId="{CB920CA3-DDEF-4E83-84B6-98FDDB3A1297}" srcOrd="7" destOrd="0" presId="urn:microsoft.com/office/officeart/2005/8/layout/vList2"/>
    <dgm:cxn modelId="{C5727401-75BC-43E7-9E5F-306BAC0E24A5}" type="presParOf" srcId="{0430DBC2-C000-4AF9-93CA-14617A8562EC}" destId="{769ACCC3-5E20-402C-9865-47DC228185FE}" srcOrd="8" destOrd="0" presId="urn:microsoft.com/office/officeart/2005/8/layout/vList2"/>
    <dgm:cxn modelId="{E3381B6F-6816-4FCD-8323-0E4C3AD6A9B6}" type="presParOf" srcId="{0430DBC2-C000-4AF9-93CA-14617A8562EC}" destId="{45F19424-60E1-4697-886F-B7E259874E7A}" srcOrd="9" destOrd="0" presId="urn:microsoft.com/office/officeart/2005/8/layout/vList2"/>
    <dgm:cxn modelId="{6F945A63-75FA-481A-8FBE-3BCEEED03C39}" type="presParOf" srcId="{0430DBC2-C000-4AF9-93CA-14617A8562EC}" destId="{FD282905-760E-4233-A4BD-F17027D624BC}" srcOrd="10" destOrd="0" presId="urn:microsoft.com/office/officeart/2005/8/layout/vList2"/>
    <dgm:cxn modelId="{AE2B62DE-4353-4D21-8ACD-B2A379EB7B64}" type="presParOf" srcId="{0430DBC2-C000-4AF9-93CA-14617A8562EC}" destId="{AAF7FFC8-E337-4088-8BFF-C6F95FEB8A54}" srcOrd="11" destOrd="0" presId="urn:microsoft.com/office/officeart/2005/8/layout/vList2"/>
    <dgm:cxn modelId="{1C6C4456-6700-4D84-A7C2-BB2E7CA04E41}" type="presParOf" srcId="{0430DBC2-C000-4AF9-93CA-14617A8562EC}" destId="{4D9D86F5-2131-4E30-8B68-1A7E4CAA7F0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6CAAFF-3C08-4857-837D-B3F7E24DAACC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F77C23-A08D-4018-8499-01E2FB998B0C}">
      <dgm:prSet/>
      <dgm:spPr>
        <a:solidFill>
          <a:srgbClr val="125371"/>
        </a:solidFill>
      </dgm:spPr>
      <dgm:t>
        <a:bodyPr/>
        <a:lstStyle/>
        <a:p>
          <a:r>
            <a:rPr lang="en-US" b="1" dirty="0"/>
            <a:t>2021</a:t>
          </a:r>
          <a:r>
            <a:rPr lang="en-US" dirty="0"/>
            <a:t>: Whistleblower Desiree Fixler exposed ESG exaggerations</a:t>
          </a:r>
        </a:p>
      </dgm:t>
    </dgm:pt>
    <dgm:pt modelId="{7C35981B-076B-4CE4-8D25-427AEA215C39}" type="parTrans" cxnId="{B6A1C735-C3ED-4F63-ADF9-E6D8DAF07AA8}">
      <dgm:prSet/>
      <dgm:spPr/>
      <dgm:t>
        <a:bodyPr/>
        <a:lstStyle/>
        <a:p>
          <a:endParaRPr lang="en-US"/>
        </a:p>
      </dgm:t>
    </dgm:pt>
    <dgm:pt modelId="{B2C34423-4B9B-48E3-A76E-4C193185B21E}" type="sibTrans" cxnId="{B6A1C735-C3ED-4F63-ADF9-E6D8DAF07AA8}">
      <dgm:prSet/>
      <dgm:spPr/>
      <dgm:t>
        <a:bodyPr/>
        <a:lstStyle/>
        <a:p>
          <a:endParaRPr lang="en-US"/>
        </a:p>
      </dgm:t>
    </dgm:pt>
    <dgm:pt modelId="{8C748758-A914-4EFC-9279-D5F3999FC491}">
      <dgm:prSet/>
      <dgm:spPr>
        <a:solidFill>
          <a:srgbClr val="0C394E"/>
        </a:solidFill>
      </dgm:spPr>
      <dgm:t>
        <a:bodyPr/>
        <a:lstStyle/>
        <a:p>
          <a:r>
            <a:rPr lang="de-DE" b="1" dirty="0" err="1"/>
            <a:t>Investigations</a:t>
          </a:r>
          <a:r>
            <a:rPr lang="de-DE" dirty="0"/>
            <a:t>: SEC, FBI, Bafin → 2022 raid, CEO </a:t>
          </a:r>
          <a:r>
            <a:rPr lang="de-DE" dirty="0" err="1"/>
            <a:t>resigned</a:t>
          </a:r>
          <a:endParaRPr lang="en-US" dirty="0"/>
        </a:p>
      </dgm:t>
    </dgm:pt>
    <dgm:pt modelId="{4C8C4CFF-FA69-4AF7-A964-AD311201EAC2}" type="parTrans" cxnId="{CB2E1DD8-B070-4739-9EBD-49FB4F19F52D}">
      <dgm:prSet/>
      <dgm:spPr/>
      <dgm:t>
        <a:bodyPr/>
        <a:lstStyle/>
        <a:p>
          <a:endParaRPr lang="en-US"/>
        </a:p>
      </dgm:t>
    </dgm:pt>
    <dgm:pt modelId="{0AF3C56F-FDAA-4C25-898F-474DE09702D7}" type="sibTrans" cxnId="{CB2E1DD8-B070-4739-9EBD-49FB4F19F52D}">
      <dgm:prSet/>
      <dgm:spPr/>
      <dgm:t>
        <a:bodyPr/>
        <a:lstStyle/>
        <a:p>
          <a:endParaRPr lang="en-US"/>
        </a:p>
      </dgm:t>
    </dgm:pt>
    <dgm:pt modelId="{D843DCFE-195F-4286-9988-E134344D6B68}">
      <dgm:prSet/>
      <dgm:spPr>
        <a:solidFill>
          <a:srgbClr val="082632"/>
        </a:solidFill>
      </dgm:spPr>
      <dgm:t>
        <a:bodyPr/>
        <a:lstStyle/>
        <a:p>
          <a:r>
            <a:rPr lang="de-DE" b="1"/>
            <a:t>ESG claims</a:t>
          </a:r>
          <a:r>
            <a:rPr lang="de-DE"/>
            <a:t>: €459bn (2020) → €115bn (2021)</a:t>
          </a:r>
          <a:endParaRPr lang="en-US"/>
        </a:p>
      </dgm:t>
    </dgm:pt>
    <dgm:pt modelId="{2B333765-44F1-4E43-A472-B19363AABF34}" type="parTrans" cxnId="{5D6844D9-4CE9-4FCB-9CA2-C4F70ED3B07A}">
      <dgm:prSet/>
      <dgm:spPr/>
      <dgm:t>
        <a:bodyPr/>
        <a:lstStyle/>
        <a:p>
          <a:endParaRPr lang="en-US"/>
        </a:p>
      </dgm:t>
    </dgm:pt>
    <dgm:pt modelId="{DBF268CE-D22B-4226-89C2-480D6EDD05EB}" type="sibTrans" cxnId="{5D6844D9-4CE9-4FCB-9CA2-C4F70ED3B07A}">
      <dgm:prSet/>
      <dgm:spPr/>
      <dgm:t>
        <a:bodyPr/>
        <a:lstStyle/>
        <a:p>
          <a:endParaRPr lang="en-US"/>
        </a:p>
      </dgm:t>
    </dgm:pt>
    <dgm:pt modelId="{DB3A543F-003A-463E-85D0-CBD1104A1BE3}">
      <dgm:prSet/>
      <dgm:spPr>
        <a:solidFill>
          <a:srgbClr val="08202B"/>
        </a:solidFill>
      </dgm:spPr>
      <dgm:t>
        <a:bodyPr/>
        <a:lstStyle/>
        <a:p>
          <a:r>
            <a:rPr lang="de-DE" b="1" dirty="0"/>
            <a:t>Fines</a:t>
          </a:r>
          <a:r>
            <a:rPr lang="de-DE" dirty="0"/>
            <a:t>: $19m (SEC, 2023), €25m (</a:t>
          </a:r>
          <a:r>
            <a:rPr lang="de-DE" dirty="0" err="1"/>
            <a:t>Prosecutor</a:t>
          </a:r>
          <a:r>
            <a:rPr lang="de-DE" dirty="0"/>
            <a:t>, 2025)</a:t>
          </a:r>
          <a:endParaRPr lang="en-US" dirty="0"/>
        </a:p>
      </dgm:t>
    </dgm:pt>
    <dgm:pt modelId="{A001D6D7-6AFB-4B40-8242-2C2ED6D3B038}" type="parTrans" cxnId="{A5707DC8-0BE1-4D64-BC72-D8B165F5DC7F}">
      <dgm:prSet/>
      <dgm:spPr/>
      <dgm:t>
        <a:bodyPr/>
        <a:lstStyle/>
        <a:p>
          <a:endParaRPr lang="en-US"/>
        </a:p>
      </dgm:t>
    </dgm:pt>
    <dgm:pt modelId="{A64CAEC3-E393-4128-9931-9DF8916AFA42}" type="sibTrans" cxnId="{A5707DC8-0BE1-4D64-BC72-D8B165F5DC7F}">
      <dgm:prSet/>
      <dgm:spPr/>
      <dgm:t>
        <a:bodyPr/>
        <a:lstStyle/>
        <a:p>
          <a:endParaRPr lang="en-US"/>
        </a:p>
      </dgm:t>
    </dgm:pt>
    <dgm:pt modelId="{A57CA23F-8D7F-47A2-8EEA-BCBDA5BD4200}" type="pres">
      <dgm:prSet presAssocID="{476CAAFF-3C08-4857-837D-B3F7E24DAACC}" presName="linear" presStyleCnt="0">
        <dgm:presLayoutVars>
          <dgm:animLvl val="lvl"/>
          <dgm:resizeHandles val="exact"/>
        </dgm:presLayoutVars>
      </dgm:prSet>
      <dgm:spPr/>
    </dgm:pt>
    <dgm:pt modelId="{CE5D925F-C6AF-4C6F-86BE-F8317160F7E7}" type="pres">
      <dgm:prSet presAssocID="{36F77C23-A08D-4018-8499-01E2FB998B0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A94E104-05D9-4A71-B8A0-D55A32A2AFA1}" type="pres">
      <dgm:prSet presAssocID="{B2C34423-4B9B-48E3-A76E-4C193185B21E}" presName="spacer" presStyleCnt="0"/>
      <dgm:spPr/>
    </dgm:pt>
    <dgm:pt modelId="{CBE8AF06-A893-476C-822E-A824A73C2D2D}" type="pres">
      <dgm:prSet presAssocID="{8C748758-A914-4EFC-9279-D5F3999FC4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809BCB9-462B-4BD4-BE75-B5931A006BAC}" type="pres">
      <dgm:prSet presAssocID="{0AF3C56F-FDAA-4C25-898F-474DE09702D7}" presName="spacer" presStyleCnt="0"/>
      <dgm:spPr/>
    </dgm:pt>
    <dgm:pt modelId="{1B71E025-A1E1-4AE2-BD86-D37BBA8CAF0D}" type="pres">
      <dgm:prSet presAssocID="{D843DCFE-195F-4286-9988-E134344D6B6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1A9F6D-2477-4DE7-ADD1-1436EDAB491A}" type="pres">
      <dgm:prSet presAssocID="{DBF268CE-D22B-4226-89C2-480D6EDD05EB}" presName="spacer" presStyleCnt="0"/>
      <dgm:spPr/>
    </dgm:pt>
    <dgm:pt modelId="{13F4F2E0-0A38-4108-989D-EC5868C655A8}" type="pres">
      <dgm:prSet presAssocID="{DB3A543F-003A-463E-85D0-CBD1104A1BE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72B206-AC4F-4EC5-AD4C-7D693BB54E96}" type="presOf" srcId="{476CAAFF-3C08-4857-837D-B3F7E24DAACC}" destId="{A57CA23F-8D7F-47A2-8EEA-BCBDA5BD4200}" srcOrd="0" destOrd="0" presId="urn:microsoft.com/office/officeart/2005/8/layout/vList2"/>
    <dgm:cxn modelId="{6CFC8718-DA97-46B7-BA49-A7AD652A5075}" type="presOf" srcId="{DB3A543F-003A-463E-85D0-CBD1104A1BE3}" destId="{13F4F2E0-0A38-4108-989D-EC5868C655A8}" srcOrd="0" destOrd="0" presId="urn:microsoft.com/office/officeart/2005/8/layout/vList2"/>
    <dgm:cxn modelId="{B6A1C735-C3ED-4F63-ADF9-E6D8DAF07AA8}" srcId="{476CAAFF-3C08-4857-837D-B3F7E24DAACC}" destId="{36F77C23-A08D-4018-8499-01E2FB998B0C}" srcOrd="0" destOrd="0" parTransId="{7C35981B-076B-4CE4-8D25-427AEA215C39}" sibTransId="{B2C34423-4B9B-48E3-A76E-4C193185B21E}"/>
    <dgm:cxn modelId="{E4E9B355-F8CE-4390-8F74-A97A48DA00A6}" type="presOf" srcId="{36F77C23-A08D-4018-8499-01E2FB998B0C}" destId="{CE5D925F-C6AF-4C6F-86BE-F8317160F7E7}" srcOrd="0" destOrd="0" presId="urn:microsoft.com/office/officeart/2005/8/layout/vList2"/>
    <dgm:cxn modelId="{8F154891-3246-4DD7-A7B6-4B4A8203C2A2}" type="presOf" srcId="{8C748758-A914-4EFC-9279-D5F3999FC491}" destId="{CBE8AF06-A893-476C-822E-A824A73C2D2D}" srcOrd="0" destOrd="0" presId="urn:microsoft.com/office/officeart/2005/8/layout/vList2"/>
    <dgm:cxn modelId="{A5707DC8-0BE1-4D64-BC72-D8B165F5DC7F}" srcId="{476CAAFF-3C08-4857-837D-B3F7E24DAACC}" destId="{DB3A543F-003A-463E-85D0-CBD1104A1BE3}" srcOrd="3" destOrd="0" parTransId="{A001D6D7-6AFB-4B40-8242-2C2ED6D3B038}" sibTransId="{A64CAEC3-E393-4128-9931-9DF8916AFA42}"/>
    <dgm:cxn modelId="{CB2E1DD8-B070-4739-9EBD-49FB4F19F52D}" srcId="{476CAAFF-3C08-4857-837D-B3F7E24DAACC}" destId="{8C748758-A914-4EFC-9279-D5F3999FC491}" srcOrd="1" destOrd="0" parTransId="{4C8C4CFF-FA69-4AF7-A964-AD311201EAC2}" sibTransId="{0AF3C56F-FDAA-4C25-898F-474DE09702D7}"/>
    <dgm:cxn modelId="{5D6844D9-4CE9-4FCB-9CA2-C4F70ED3B07A}" srcId="{476CAAFF-3C08-4857-837D-B3F7E24DAACC}" destId="{D843DCFE-195F-4286-9988-E134344D6B68}" srcOrd="2" destOrd="0" parTransId="{2B333765-44F1-4E43-A472-B19363AABF34}" sibTransId="{DBF268CE-D22B-4226-89C2-480D6EDD05EB}"/>
    <dgm:cxn modelId="{039D6AEA-1A02-411B-823A-4D68BC206796}" type="presOf" srcId="{D843DCFE-195F-4286-9988-E134344D6B68}" destId="{1B71E025-A1E1-4AE2-BD86-D37BBA8CAF0D}" srcOrd="0" destOrd="0" presId="urn:microsoft.com/office/officeart/2005/8/layout/vList2"/>
    <dgm:cxn modelId="{1C4900D3-65A9-47BB-83B7-F26A95EFFD50}" type="presParOf" srcId="{A57CA23F-8D7F-47A2-8EEA-BCBDA5BD4200}" destId="{CE5D925F-C6AF-4C6F-86BE-F8317160F7E7}" srcOrd="0" destOrd="0" presId="urn:microsoft.com/office/officeart/2005/8/layout/vList2"/>
    <dgm:cxn modelId="{228801D3-3E8E-4000-81E4-0A6347182048}" type="presParOf" srcId="{A57CA23F-8D7F-47A2-8EEA-BCBDA5BD4200}" destId="{3A94E104-05D9-4A71-B8A0-D55A32A2AFA1}" srcOrd="1" destOrd="0" presId="urn:microsoft.com/office/officeart/2005/8/layout/vList2"/>
    <dgm:cxn modelId="{60B38978-D503-43D2-8772-14A84322FEEE}" type="presParOf" srcId="{A57CA23F-8D7F-47A2-8EEA-BCBDA5BD4200}" destId="{CBE8AF06-A893-476C-822E-A824A73C2D2D}" srcOrd="2" destOrd="0" presId="urn:microsoft.com/office/officeart/2005/8/layout/vList2"/>
    <dgm:cxn modelId="{500CC8DD-1E73-45B9-A609-C23D9E20FCEF}" type="presParOf" srcId="{A57CA23F-8D7F-47A2-8EEA-BCBDA5BD4200}" destId="{0809BCB9-462B-4BD4-BE75-B5931A006BAC}" srcOrd="3" destOrd="0" presId="urn:microsoft.com/office/officeart/2005/8/layout/vList2"/>
    <dgm:cxn modelId="{7C87B682-7879-41DC-B834-7FAFEFDC7A24}" type="presParOf" srcId="{A57CA23F-8D7F-47A2-8EEA-BCBDA5BD4200}" destId="{1B71E025-A1E1-4AE2-BD86-D37BBA8CAF0D}" srcOrd="4" destOrd="0" presId="urn:microsoft.com/office/officeart/2005/8/layout/vList2"/>
    <dgm:cxn modelId="{DBD81BD9-AB8B-43DB-9E25-FB69D9C54AC1}" type="presParOf" srcId="{A57CA23F-8D7F-47A2-8EEA-BCBDA5BD4200}" destId="{D81A9F6D-2477-4DE7-ADD1-1436EDAB491A}" srcOrd="5" destOrd="0" presId="urn:microsoft.com/office/officeart/2005/8/layout/vList2"/>
    <dgm:cxn modelId="{E05BEE32-11A5-481A-BE14-DCAB09A4BA4E}" type="presParOf" srcId="{A57CA23F-8D7F-47A2-8EEA-BCBDA5BD4200}" destId="{13F4F2E0-0A38-4108-989D-EC5868C655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014480-4BD1-4C8D-9CB0-7EDA7C87B10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37B581C-F7A0-4D80-93CD-3837C2DEAAED}">
      <dgm:prSet/>
      <dgm:spPr/>
      <dgm:t>
        <a:bodyPr/>
        <a:lstStyle/>
        <a:p>
          <a:r>
            <a:rPr lang="de-DE" dirty="0" err="1"/>
            <a:t>Clearer</a:t>
          </a:r>
          <a:r>
            <a:rPr lang="de-DE" dirty="0"/>
            <a:t> </a:t>
          </a:r>
          <a:r>
            <a:rPr lang="de-DE" dirty="0" err="1"/>
            <a:t>understanding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term</a:t>
          </a:r>
          <a:r>
            <a:rPr lang="de-DE" dirty="0"/>
            <a:t> Greenwashing </a:t>
          </a:r>
          <a:endParaRPr lang="en-US" dirty="0"/>
        </a:p>
      </dgm:t>
    </dgm:pt>
    <dgm:pt modelId="{4E50242A-C14C-4AEF-BAC6-EF9393956FB5}" type="parTrans" cxnId="{72E68656-5782-41C5-A84B-6F78ADF39D9D}">
      <dgm:prSet/>
      <dgm:spPr/>
      <dgm:t>
        <a:bodyPr/>
        <a:lstStyle/>
        <a:p>
          <a:endParaRPr lang="en-US"/>
        </a:p>
      </dgm:t>
    </dgm:pt>
    <dgm:pt modelId="{DEE4A087-8D32-4D8F-B1B1-9C6DB0D0B829}" type="sibTrans" cxnId="{72E68656-5782-41C5-A84B-6F78ADF39D9D}">
      <dgm:prSet/>
      <dgm:spPr/>
      <dgm:t>
        <a:bodyPr/>
        <a:lstStyle/>
        <a:p>
          <a:endParaRPr lang="en-US"/>
        </a:p>
      </dgm:t>
    </dgm:pt>
    <dgm:pt modelId="{E9C1DDFF-1BD1-4D3F-B655-D9D2BD123EAB}">
      <dgm:prSet/>
      <dgm:spPr/>
      <dgm:t>
        <a:bodyPr/>
        <a:lstStyle/>
        <a:p>
          <a:r>
            <a:rPr lang="de-DE" dirty="0" err="1"/>
            <a:t>Standardized</a:t>
          </a:r>
          <a:r>
            <a:rPr lang="de-DE" dirty="0"/>
            <a:t> </a:t>
          </a:r>
          <a:r>
            <a:rPr lang="de-DE" dirty="0" err="1"/>
            <a:t>system</a:t>
          </a:r>
          <a:r>
            <a:rPr lang="de-DE" dirty="0"/>
            <a:t> </a:t>
          </a:r>
          <a:r>
            <a:rPr lang="de-DE" dirty="0" err="1"/>
            <a:t>for</a:t>
          </a:r>
          <a:r>
            <a:rPr lang="de-DE" dirty="0"/>
            <a:t> </a:t>
          </a:r>
          <a:r>
            <a:rPr lang="de-DE" dirty="0" err="1"/>
            <a:t>rating</a:t>
          </a:r>
          <a:r>
            <a:rPr lang="de-DE" dirty="0"/>
            <a:t> </a:t>
          </a:r>
          <a:r>
            <a:rPr lang="de-DE" dirty="0" err="1"/>
            <a:t>agencies</a:t>
          </a:r>
          <a:r>
            <a:rPr lang="de-DE" dirty="0"/>
            <a:t> </a:t>
          </a:r>
          <a:r>
            <a:rPr lang="de-DE" dirty="0" err="1"/>
            <a:t>for</a:t>
          </a:r>
          <a:r>
            <a:rPr lang="de-DE" dirty="0"/>
            <a:t> ESG </a:t>
          </a:r>
          <a:r>
            <a:rPr lang="de-DE" dirty="0" err="1"/>
            <a:t>Criteria</a:t>
          </a:r>
          <a:endParaRPr lang="en-US" dirty="0"/>
        </a:p>
      </dgm:t>
    </dgm:pt>
    <dgm:pt modelId="{C534994A-7731-45A4-991E-C4EA5C20146E}" type="parTrans" cxnId="{AB21D2F0-52E8-47BE-AEBD-73D9EB4BF91A}">
      <dgm:prSet/>
      <dgm:spPr/>
      <dgm:t>
        <a:bodyPr/>
        <a:lstStyle/>
        <a:p>
          <a:endParaRPr lang="en-US"/>
        </a:p>
      </dgm:t>
    </dgm:pt>
    <dgm:pt modelId="{4F919F72-333F-4632-A7D4-EEE50B0A8168}" type="sibTrans" cxnId="{AB21D2F0-52E8-47BE-AEBD-73D9EB4BF91A}">
      <dgm:prSet/>
      <dgm:spPr/>
      <dgm:t>
        <a:bodyPr/>
        <a:lstStyle/>
        <a:p>
          <a:endParaRPr lang="en-US"/>
        </a:p>
      </dgm:t>
    </dgm:pt>
    <dgm:pt modelId="{36244616-547F-4C09-9C9D-01B3254E1918}">
      <dgm:prSet/>
      <dgm:spPr/>
      <dgm:t>
        <a:bodyPr/>
        <a:lstStyle/>
        <a:p>
          <a:r>
            <a:rPr lang="de-DE" dirty="0" err="1"/>
            <a:t>Regulations</a:t>
          </a:r>
          <a:r>
            <a:rPr lang="de-DE" dirty="0"/>
            <a:t> </a:t>
          </a:r>
          <a:r>
            <a:rPr lang="de-DE" dirty="0" err="1"/>
            <a:t>for</a:t>
          </a:r>
          <a:r>
            <a:rPr lang="de-DE" dirty="0"/>
            <a:t> social and </a:t>
          </a:r>
          <a:r>
            <a:rPr lang="de-DE" dirty="0" err="1"/>
            <a:t>governance</a:t>
          </a:r>
          <a:r>
            <a:rPr lang="de-DE" dirty="0"/>
            <a:t> </a:t>
          </a:r>
          <a:endParaRPr lang="en-US" dirty="0"/>
        </a:p>
      </dgm:t>
    </dgm:pt>
    <dgm:pt modelId="{CEB73FBE-CF68-4F43-818C-3663FAC9CA38}" type="parTrans" cxnId="{07636463-E420-4CCE-9A07-BBADFC2093E2}">
      <dgm:prSet/>
      <dgm:spPr/>
      <dgm:t>
        <a:bodyPr/>
        <a:lstStyle/>
        <a:p>
          <a:endParaRPr lang="en-US"/>
        </a:p>
      </dgm:t>
    </dgm:pt>
    <dgm:pt modelId="{C8684242-703A-43A9-AAB7-7EDFB57F0B0F}" type="sibTrans" cxnId="{07636463-E420-4CCE-9A07-BBADFC2093E2}">
      <dgm:prSet/>
      <dgm:spPr/>
      <dgm:t>
        <a:bodyPr/>
        <a:lstStyle/>
        <a:p>
          <a:endParaRPr lang="en-US"/>
        </a:p>
      </dgm:t>
    </dgm:pt>
    <dgm:pt modelId="{FC2969BF-C2FF-4537-A486-FC016DAE8801}" type="pres">
      <dgm:prSet presAssocID="{E2014480-4BD1-4C8D-9CB0-7EDA7C87B10D}" presName="root" presStyleCnt="0">
        <dgm:presLayoutVars>
          <dgm:dir/>
          <dgm:resizeHandles val="exact"/>
        </dgm:presLayoutVars>
      </dgm:prSet>
      <dgm:spPr/>
    </dgm:pt>
    <dgm:pt modelId="{536C3FE6-A36D-4DDF-8862-503A01E24ECF}" type="pres">
      <dgm:prSet presAssocID="{E2014480-4BD1-4C8D-9CB0-7EDA7C87B10D}" presName="container" presStyleCnt="0">
        <dgm:presLayoutVars>
          <dgm:dir/>
          <dgm:resizeHandles val="exact"/>
        </dgm:presLayoutVars>
      </dgm:prSet>
      <dgm:spPr/>
    </dgm:pt>
    <dgm:pt modelId="{898A0FBE-2835-458F-8F5D-1E409533F2A5}" type="pres">
      <dgm:prSet presAssocID="{637B581C-F7A0-4D80-93CD-3837C2DEAAED}" presName="compNode" presStyleCnt="0"/>
      <dgm:spPr/>
    </dgm:pt>
    <dgm:pt modelId="{5FE8654F-F795-4AB2-9590-8BD11ADCD85B}" type="pres">
      <dgm:prSet presAssocID="{637B581C-F7A0-4D80-93CD-3837C2DEAAED}" presName="iconBgRect" presStyleLbl="bgShp" presStyleIdx="0" presStyleCnt="3" custLinFactNeighborX="-6471" custLinFactNeighborY="-99150"/>
      <dgm:spPr/>
    </dgm:pt>
    <dgm:pt modelId="{3A80A65B-7442-4B9E-9BD4-75676B03D514}" type="pres">
      <dgm:prSet presAssocID="{637B581C-F7A0-4D80-93CD-3837C2DEAAED}" presName="iconRect" presStyleLbl="node1" presStyleIdx="0" presStyleCnt="3" custLinFactY="-70948" custLinFactNeighborX="-11157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A84F1BB-31D5-4877-8AB0-AD53F1420D00}" type="pres">
      <dgm:prSet presAssocID="{637B581C-F7A0-4D80-93CD-3837C2DEAAED}" presName="spaceRect" presStyleCnt="0"/>
      <dgm:spPr/>
    </dgm:pt>
    <dgm:pt modelId="{D926350C-3CF2-4990-B911-4B9191461127}" type="pres">
      <dgm:prSet presAssocID="{637B581C-F7A0-4D80-93CD-3837C2DEAAED}" presName="textRect" presStyleLbl="revTx" presStyleIdx="0" presStyleCnt="3" custLinFactNeighborX="-2745" custLinFactNeighborY="-99150">
        <dgm:presLayoutVars>
          <dgm:chMax val="1"/>
          <dgm:chPref val="1"/>
        </dgm:presLayoutVars>
      </dgm:prSet>
      <dgm:spPr/>
    </dgm:pt>
    <dgm:pt modelId="{5CBB9121-19A9-4438-8732-614721ED037E}" type="pres">
      <dgm:prSet presAssocID="{DEE4A087-8D32-4D8F-B1B1-9C6DB0D0B829}" presName="sibTrans" presStyleLbl="sibTrans2D1" presStyleIdx="0" presStyleCnt="0"/>
      <dgm:spPr/>
    </dgm:pt>
    <dgm:pt modelId="{DFECF4FA-51D4-4B35-B565-85FB146588D0}" type="pres">
      <dgm:prSet presAssocID="{E9C1DDFF-1BD1-4D3F-B655-D9D2BD123EAB}" presName="compNode" presStyleCnt="0"/>
      <dgm:spPr/>
    </dgm:pt>
    <dgm:pt modelId="{10736E10-8A49-4595-9C29-5FA789EC0AF6}" type="pres">
      <dgm:prSet presAssocID="{E9C1DDFF-1BD1-4D3F-B655-D9D2BD123EAB}" presName="iconBgRect" presStyleLbl="bgShp" presStyleIdx="1" presStyleCnt="3" custLinFactNeighborX="-6471" custLinFactNeighborY="-99150"/>
      <dgm:spPr/>
    </dgm:pt>
    <dgm:pt modelId="{7222CAD8-3F70-4754-8A12-82FFA6288AB2}" type="pres">
      <dgm:prSet presAssocID="{E9C1DDFF-1BD1-4D3F-B655-D9D2BD123EAB}" presName="iconRect" presStyleLbl="node1" presStyleIdx="1" presStyleCnt="3" custLinFactY="-70948" custLinFactNeighborX="-11157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D058B450-C7DD-4045-901C-711D3CC70D95}" type="pres">
      <dgm:prSet presAssocID="{E9C1DDFF-1BD1-4D3F-B655-D9D2BD123EAB}" presName="spaceRect" presStyleCnt="0"/>
      <dgm:spPr/>
    </dgm:pt>
    <dgm:pt modelId="{67D1E951-A6E0-42D3-AD01-6063CD589A92}" type="pres">
      <dgm:prSet presAssocID="{E9C1DDFF-1BD1-4D3F-B655-D9D2BD123EAB}" presName="textRect" presStyleLbl="revTx" presStyleIdx="1" presStyleCnt="3" custLinFactNeighborX="-2745" custLinFactNeighborY="-99150">
        <dgm:presLayoutVars>
          <dgm:chMax val="1"/>
          <dgm:chPref val="1"/>
        </dgm:presLayoutVars>
      </dgm:prSet>
      <dgm:spPr/>
    </dgm:pt>
    <dgm:pt modelId="{16CC3224-E150-464A-A29B-813D35B5930C}" type="pres">
      <dgm:prSet presAssocID="{4F919F72-333F-4632-A7D4-EEE50B0A8168}" presName="sibTrans" presStyleLbl="sibTrans2D1" presStyleIdx="0" presStyleCnt="0"/>
      <dgm:spPr/>
    </dgm:pt>
    <dgm:pt modelId="{2D590EF0-AECD-4362-92DC-0B2152A9322F}" type="pres">
      <dgm:prSet presAssocID="{36244616-547F-4C09-9C9D-01B3254E1918}" presName="compNode" presStyleCnt="0"/>
      <dgm:spPr/>
    </dgm:pt>
    <dgm:pt modelId="{59B57A25-B837-4CE7-9096-AA076E7034A9}" type="pres">
      <dgm:prSet presAssocID="{36244616-547F-4C09-9C9D-01B3254E1918}" presName="iconBgRect" presStyleLbl="bgShp" presStyleIdx="2" presStyleCnt="3" custLinFactNeighborX="-6471" custLinFactNeighborY="-99150"/>
      <dgm:spPr/>
    </dgm:pt>
    <dgm:pt modelId="{DA399CA4-F761-486C-9725-7B1D5C1EA6FB}" type="pres">
      <dgm:prSet presAssocID="{36244616-547F-4C09-9C9D-01B3254E1918}" presName="iconRect" presStyleLbl="node1" presStyleIdx="2" presStyleCnt="3" custLinFactY="-70948" custLinFactNeighborX="-11157" custLinFactNeighborY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47A8CC2-DA10-40D2-9072-19F6FEEFBF43}" type="pres">
      <dgm:prSet presAssocID="{36244616-547F-4C09-9C9D-01B3254E1918}" presName="spaceRect" presStyleCnt="0"/>
      <dgm:spPr/>
    </dgm:pt>
    <dgm:pt modelId="{DDA17A68-E880-4D98-93D0-3F784FE8E7CA}" type="pres">
      <dgm:prSet presAssocID="{36244616-547F-4C09-9C9D-01B3254E1918}" presName="textRect" presStyleLbl="revTx" presStyleIdx="2" presStyleCnt="3" custLinFactNeighborX="-2745" custLinFactNeighborY="-99150">
        <dgm:presLayoutVars>
          <dgm:chMax val="1"/>
          <dgm:chPref val="1"/>
        </dgm:presLayoutVars>
      </dgm:prSet>
      <dgm:spPr/>
    </dgm:pt>
  </dgm:ptLst>
  <dgm:cxnLst>
    <dgm:cxn modelId="{6BA26A12-8DFB-48FB-BC95-70EC3A61DFAE}" type="presOf" srcId="{DEE4A087-8D32-4D8F-B1B1-9C6DB0D0B829}" destId="{5CBB9121-19A9-4438-8732-614721ED037E}" srcOrd="0" destOrd="0" presId="urn:microsoft.com/office/officeart/2018/2/layout/IconCircleList"/>
    <dgm:cxn modelId="{FBA52421-3A5C-4AD6-A447-13207A48B30B}" type="presOf" srcId="{E9C1DDFF-1BD1-4D3F-B655-D9D2BD123EAB}" destId="{67D1E951-A6E0-42D3-AD01-6063CD589A92}" srcOrd="0" destOrd="0" presId="urn:microsoft.com/office/officeart/2018/2/layout/IconCircleList"/>
    <dgm:cxn modelId="{2D00014C-D01E-4E03-B8F3-C6A9C5BA433F}" type="presOf" srcId="{4F919F72-333F-4632-A7D4-EEE50B0A8168}" destId="{16CC3224-E150-464A-A29B-813D35B5930C}" srcOrd="0" destOrd="0" presId="urn:microsoft.com/office/officeart/2018/2/layout/IconCircleList"/>
    <dgm:cxn modelId="{7525DC55-1704-4F7E-A2FA-855CD186D1A7}" type="presOf" srcId="{E2014480-4BD1-4C8D-9CB0-7EDA7C87B10D}" destId="{FC2969BF-C2FF-4537-A486-FC016DAE8801}" srcOrd="0" destOrd="0" presId="urn:microsoft.com/office/officeart/2018/2/layout/IconCircleList"/>
    <dgm:cxn modelId="{72E68656-5782-41C5-A84B-6F78ADF39D9D}" srcId="{E2014480-4BD1-4C8D-9CB0-7EDA7C87B10D}" destId="{637B581C-F7A0-4D80-93CD-3837C2DEAAED}" srcOrd="0" destOrd="0" parTransId="{4E50242A-C14C-4AEF-BAC6-EF9393956FB5}" sibTransId="{DEE4A087-8D32-4D8F-B1B1-9C6DB0D0B829}"/>
    <dgm:cxn modelId="{07636463-E420-4CCE-9A07-BBADFC2093E2}" srcId="{E2014480-4BD1-4C8D-9CB0-7EDA7C87B10D}" destId="{36244616-547F-4C09-9C9D-01B3254E1918}" srcOrd="2" destOrd="0" parTransId="{CEB73FBE-CF68-4F43-818C-3663FAC9CA38}" sibTransId="{C8684242-703A-43A9-AAB7-7EDFB57F0B0F}"/>
    <dgm:cxn modelId="{61F01485-7CDE-4F44-9943-C6F7A8872B71}" type="presOf" srcId="{637B581C-F7A0-4D80-93CD-3837C2DEAAED}" destId="{D926350C-3CF2-4990-B911-4B9191461127}" srcOrd="0" destOrd="0" presId="urn:microsoft.com/office/officeart/2018/2/layout/IconCircleList"/>
    <dgm:cxn modelId="{B96AF087-368C-47D7-BE25-D513E12C2813}" type="presOf" srcId="{36244616-547F-4C09-9C9D-01B3254E1918}" destId="{DDA17A68-E880-4D98-93D0-3F784FE8E7CA}" srcOrd="0" destOrd="0" presId="urn:microsoft.com/office/officeart/2018/2/layout/IconCircleList"/>
    <dgm:cxn modelId="{AB21D2F0-52E8-47BE-AEBD-73D9EB4BF91A}" srcId="{E2014480-4BD1-4C8D-9CB0-7EDA7C87B10D}" destId="{E9C1DDFF-1BD1-4D3F-B655-D9D2BD123EAB}" srcOrd="1" destOrd="0" parTransId="{C534994A-7731-45A4-991E-C4EA5C20146E}" sibTransId="{4F919F72-333F-4632-A7D4-EEE50B0A8168}"/>
    <dgm:cxn modelId="{717F9664-1874-4B0B-9832-A504D9893CCD}" type="presParOf" srcId="{FC2969BF-C2FF-4537-A486-FC016DAE8801}" destId="{536C3FE6-A36D-4DDF-8862-503A01E24ECF}" srcOrd="0" destOrd="0" presId="urn:microsoft.com/office/officeart/2018/2/layout/IconCircleList"/>
    <dgm:cxn modelId="{7FB6BE5E-59F1-401D-BF6F-7A23077DF175}" type="presParOf" srcId="{536C3FE6-A36D-4DDF-8862-503A01E24ECF}" destId="{898A0FBE-2835-458F-8F5D-1E409533F2A5}" srcOrd="0" destOrd="0" presId="urn:microsoft.com/office/officeart/2018/2/layout/IconCircleList"/>
    <dgm:cxn modelId="{B883010C-A661-4AD6-9026-37486B89BDF1}" type="presParOf" srcId="{898A0FBE-2835-458F-8F5D-1E409533F2A5}" destId="{5FE8654F-F795-4AB2-9590-8BD11ADCD85B}" srcOrd="0" destOrd="0" presId="urn:microsoft.com/office/officeart/2018/2/layout/IconCircleList"/>
    <dgm:cxn modelId="{7D8F5BDC-04EC-4CC0-9A66-9835A208414B}" type="presParOf" srcId="{898A0FBE-2835-458F-8F5D-1E409533F2A5}" destId="{3A80A65B-7442-4B9E-9BD4-75676B03D514}" srcOrd="1" destOrd="0" presId="urn:microsoft.com/office/officeart/2018/2/layout/IconCircleList"/>
    <dgm:cxn modelId="{C160EC8C-9FEF-4F29-830B-7FACCF5FF82F}" type="presParOf" srcId="{898A0FBE-2835-458F-8F5D-1E409533F2A5}" destId="{BA84F1BB-31D5-4877-8AB0-AD53F1420D00}" srcOrd="2" destOrd="0" presId="urn:microsoft.com/office/officeart/2018/2/layout/IconCircleList"/>
    <dgm:cxn modelId="{5C86ED52-15E9-4BE9-81A7-63FC40E68FE1}" type="presParOf" srcId="{898A0FBE-2835-458F-8F5D-1E409533F2A5}" destId="{D926350C-3CF2-4990-B911-4B9191461127}" srcOrd="3" destOrd="0" presId="urn:microsoft.com/office/officeart/2018/2/layout/IconCircleList"/>
    <dgm:cxn modelId="{E53246F0-CD37-4EE9-BB42-08DA94D8E83B}" type="presParOf" srcId="{536C3FE6-A36D-4DDF-8862-503A01E24ECF}" destId="{5CBB9121-19A9-4438-8732-614721ED037E}" srcOrd="1" destOrd="0" presId="urn:microsoft.com/office/officeart/2018/2/layout/IconCircleList"/>
    <dgm:cxn modelId="{2DF8130B-98BB-4C9D-A7A5-0042984B0EB1}" type="presParOf" srcId="{536C3FE6-A36D-4DDF-8862-503A01E24ECF}" destId="{DFECF4FA-51D4-4B35-B565-85FB146588D0}" srcOrd="2" destOrd="0" presId="urn:microsoft.com/office/officeart/2018/2/layout/IconCircleList"/>
    <dgm:cxn modelId="{EC90C892-8B32-4E6C-9816-DC53663915DC}" type="presParOf" srcId="{DFECF4FA-51D4-4B35-B565-85FB146588D0}" destId="{10736E10-8A49-4595-9C29-5FA789EC0AF6}" srcOrd="0" destOrd="0" presId="urn:microsoft.com/office/officeart/2018/2/layout/IconCircleList"/>
    <dgm:cxn modelId="{EA807C42-79EC-47D6-B19A-0E78C664D944}" type="presParOf" srcId="{DFECF4FA-51D4-4B35-B565-85FB146588D0}" destId="{7222CAD8-3F70-4754-8A12-82FFA6288AB2}" srcOrd="1" destOrd="0" presId="urn:microsoft.com/office/officeart/2018/2/layout/IconCircleList"/>
    <dgm:cxn modelId="{298D7028-002C-4209-B4AA-B665EB32C024}" type="presParOf" srcId="{DFECF4FA-51D4-4B35-B565-85FB146588D0}" destId="{D058B450-C7DD-4045-901C-711D3CC70D95}" srcOrd="2" destOrd="0" presId="urn:microsoft.com/office/officeart/2018/2/layout/IconCircleList"/>
    <dgm:cxn modelId="{B9E11328-27BC-43FF-8D4F-FEAF4A86A83B}" type="presParOf" srcId="{DFECF4FA-51D4-4B35-B565-85FB146588D0}" destId="{67D1E951-A6E0-42D3-AD01-6063CD589A92}" srcOrd="3" destOrd="0" presId="urn:microsoft.com/office/officeart/2018/2/layout/IconCircleList"/>
    <dgm:cxn modelId="{D8F9409F-EBB7-49AC-A7A9-469B02C80FBF}" type="presParOf" srcId="{536C3FE6-A36D-4DDF-8862-503A01E24ECF}" destId="{16CC3224-E150-464A-A29B-813D35B5930C}" srcOrd="3" destOrd="0" presId="urn:microsoft.com/office/officeart/2018/2/layout/IconCircleList"/>
    <dgm:cxn modelId="{F6248850-E3AC-40B8-B5EF-3120A983EB19}" type="presParOf" srcId="{536C3FE6-A36D-4DDF-8862-503A01E24ECF}" destId="{2D590EF0-AECD-4362-92DC-0B2152A9322F}" srcOrd="4" destOrd="0" presId="urn:microsoft.com/office/officeart/2018/2/layout/IconCircleList"/>
    <dgm:cxn modelId="{C353D3DC-8CC9-4884-A438-DFBBC01B5407}" type="presParOf" srcId="{2D590EF0-AECD-4362-92DC-0B2152A9322F}" destId="{59B57A25-B837-4CE7-9096-AA076E7034A9}" srcOrd="0" destOrd="0" presId="urn:microsoft.com/office/officeart/2018/2/layout/IconCircleList"/>
    <dgm:cxn modelId="{12EEFD62-28A6-4B95-BF0A-37BED5AC339D}" type="presParOf" srcId="{2D590EF0-AECD-4362-92DC-0B2152A9322F}" destId="{DA399CA4-F761-486C-9725-7B1D5C1EA6FB}" srcOrd="1" destOrd="0" presId="urn:microsoft.com/office/officeart/2018/2/layout/IconCircleList"/>
    <dgm:cxn modelId="{49CA6756-3113-42CC-B7F0-7590B8DB45A6}" type="presParOf" srcId="{2D590EF0-AECD-4362-92DC-0B2152A9322F}" destId="{B47A8CC2-DA10-40D2-9072-19F6FEEFBF43}" srcOrd="2" destOrd="0" presId="urn:microsoft.com/office/officeart/2018/2/layout/IconCircleList"/>
    <dgm:cxn modelId="{D0F0F696-1571-4183-9B3E-E2B49C45F950}" type="presParOf" srcId="{2D590EF0-AECD-4362-92DC-0B2152A9322F}" destId="{DDA17A68-E880-4D98-93D0-3F784FE8E7C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32115-3D66-47EA-9067-1FEF53D91102}">
      <dsp:nvSpPr>
        <dsp:cNvPr id="0" name=""/>
        <dsp:cNvSpPr/>
      </dsp:nvSpPr>
      <dsp:spPr>
        <a:xfrm>
          <a:off x="0" y="77180"/>
          <a:ext cx="6666833" cy="687960"/>
        </a:xfrm>
        <a:prstGeom prst="roundRect">
          <a:avLst/>
        </a:prstGeom>
        <a:solidFill>
          <a:srgbClr val="14527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1. Hidden trade-off</a:t>
          </a:r>
          <a:endParaRPr lang="en-US" sz="2800" kern="1200"/>
        </a:p>
      </dsp:txBody>
      <dsp:txXfrm>
        <a:off x="33583" y="110763"/>
        <a:ext cx="6599667" cy="620794"/>
      </dsp:txXfrm>
    </dsp:sp>
    <dsp:sp modelId="{B6DB11D2-73CD-43F4-89E1-63511039266D}">
      <dsp:nvSpPr>
        <dsp:cNvPr id="0" name=""/>
        <dsp:cNvSpPr/>
      </dsp:nvSpPr>
      <dsp:spPr>
        <a:xfrm>
          <a:off x="0" y="845780"/>
          <a:ext cx="6666833" cy="687960"/>
        </a:xfrm>
        <a:prstGeom prst="roundRect">
          <a:avLst/>
        </a:prstGeom>
        <a:solidFill>
          <a:srgbClr val="104A6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2. </a:t>
          </a:r>
          <a:r>
            <a:rPr lang="de-DE" sz="2800" kern="1200" err="1"/>
            <a:t>No</a:t>
          </a:r>
          <a:r>
            <a:rPr lang="de-DE" sz="2800" kern="1200"/>
            <a:t> </a:t>
          </a:r>
          <a:r>
            <a:rPr lang="de-DE" sz="2800" kern="1200" err="1"/>
            <a:t>proof</a:t>
          </a:r>
          <a:endParaRPr lang="en-US" sz="2800" kern="1200"/>
        </a:p>
      </dsp:txBody>
      <dsp:txXfrm>
        <a:off x="33583" y="879363"/>
        <a:ext cx="6599667" cy="620794"/>
      </dsp:txXfrm>
    </dsp:sp>
    <dsp:sp modelId="{F9E64EEC-C226-47A3-93A4-CF98B39E7AF8}">
      <dsp:nvSpPr>
        <dsp:cNvPr id="0" name=""/>
        <dsp:cNvSpPr/>
      </dsp:nvSpPr>
      <dsp:spPr>
        <a:xfrm>
          <a:off x="0" y="1614380"/>
          <a:ext cx="6666833" cy="687960"/>
        </a:xfrm>
        <a:prstGeom prst="roundRect">
          <a:avLst/>
        </a:prstGeom>
        <a:solidFill>
          <a:srgbClr val="0E3F5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3. </a:t>
          </a:r>
          <a:r>
            <a:rPr lang="de-DE" sz="2800" kern="1200" dirty="0" err="1"/>
            <a:t>Vagueness</a:t>
          </a:r>
          <a:endParaRPr lang="en-US" sz="2800" kern="1200" dirty="0"/>
        </a:p>
      </dsp:txBody>
      <dsp:txXfrm>
        <a:off x="33583" y="1647963"/>
        <a:ext cx="6599667" cy="620794"/>
      </dsp:txXfrm>
    </dsp:sp>
    <dsp:sp modelId="{90200219-E367-4562-9845-E64F22863B1E}">
      <dsp:nvSpPr>
        <dsp:cNvPr id="0" name=""/>
        <dsp:cNvSpPr/>
      </dsp:nvSpPr>
      <dsp:spPr>
        <a:xfrm>
          <a:off x="0" y="2382980"/>
          <a:ext cx="6666833" cy="687960"/>
        </a:xfrm>
        <a:prstGeom prst="roundRect">
          <a:avLst/>
        </a:prstGeom>
        <a:solidFill>
          <a:srgbClr val="0C384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4. </a:t>
          </a:r>
          <a:r>
            <a:rPr lang="de-DE" sz="2800" kern="1200" err="1"/>
            <a:t>Irrelevance</a:t>
          </a:r>
          <a:endParaRPr lang="en-US" sz="2800" kern="1200"/>
        </a:p>
      </dsp:txBody>
      <dsp:txXfrm>
        <a:off x="33583" y="2416563"/>
        <a:ext cx="6599667" cy="620794"/>
      </dsp:txXfrm>
    </dsp:sp>
    <dsp:sp modelId="{769ACCC3-5E20-402C-9865-47DC228185FE}">
      <dsp:nvSpPr>
        <dsp:cNvPr id="0" name=""/>
        <dsp:cNvSpPr/>
      </dsp:nvSpPr>
      <dsp:spPr>
        <a:xfrm>
          <a:off x="0" y="3151580"/>
          <a:ext cx="6666833" cy="687960"/>
        </a:xfrm>
        <a:prstGeom prst="roundRect">
          <a:avLst/>
        </a:prstGeom>
        <a:solidFill>
          <a:srgbClr val="0C354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5. Lesser </a:t>
          </a:r>
          <a:r>
            <a:rPr lang="de-DE" sz="2800" kern="1200" err="1"/>
            <a:t>of</a:t>
          </a:r>
          <a:r>
            <a:rPr lang="de-DE" sz="2800" kern="1200"/>
            <a:t> </a:t>
          </a:r>
          <a:r>
            <a:rPr lang="de-DE" sz="2800" kern="1200" err="1"/>
            <a:t>two</a:t>
          </a:r>
          <a:r>
            <a:rPr lang="de-DE" sz="2800" kern="1200"/>
            <a:t> </a:t>
          </a:r>
          <a:r>
            <a:rPr lang="de-DE" sz="2800" kern="1200" err="1"/>
            <a:t>evils</a:t>
          </a:r>
          <a:endParaRPr lang="en-US" sz="2800" kern="1200"/>
        </a:p>
      </dsp:txBody>
      <dsp:txXfrm>
        <a:off x="33583" y="3185163"/>
        <a:ext cx="6599667" cy="620794"/>
      </dsp:txXfrm>
    </dsp:sp>
    <dsp:sp modelId="{FD282905-760E-4233-A4BD-F17027D624BC}">
      <dsp:nvSpPr>
        <dsp:cNvPr id="0" name=""/>
        <dsp:cNvSpPr/>
      </dsp:nvSpPr>
      <dsp:spPr>
        <a:xfrm>
          <a:off x="0" y="3920180"/>
          <a:ext cx="6666833" cy="687960"/>
        </a:xfrm>
        <a:prstGeom prst="roundRect">
          <a:avLst/>
        </a:prstGeom>
        <a:solidFill>
          <a:srgbClr val="0B334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6. </a:t>
          </a:r>
          <a:r>
            <a:rPr lang="de-DE" sz="2800" kern="1200" err="1"/>
            <a:t>Fibbing</a:t>
          </a:r>
          <a:endParaRPr lang="en-US" sz="2800" kern="1200"/>
        </a:p>
      </dsp:txBody>
      <dsp:txXfrm>
        <a:off x="33583" y="3953763"/>
        <a:ext cx="6599667" cy="620794"/>
      </dsp:txXfrm>
    </dsp:sp>
    <dsp:sp modelId="{4D9D86F5-2131-4E30-8B68-1A7E4CAA7F0A}">
      <dsp:nvSpPr>
        <dsp:cNvPr id="0" name=""/>
        <dsp:cNvSpPr/>
      </dsp:nvSpPr>
      <dsp:spPr>
        <a:xfrm>
          <a:off x="0" y="4688779"/>
          <a:ext cx="6666833" cy="687960"/>
        </a:xfrm>
        <a:prstGeom prst="roundRect">
          <a:avLst/>
        </a:prstGeom>
        <a:solidFill>
          <a:srgbClr val="0A2F3F"/>
        </a:solidFill>
        <a:ln>
          <a:solidFill>
            <a:srgbClr val="08263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7. </a:t>
          </a:r>
          <a:r>
            <a:rPr lang="de-DE" sz="2800" kern="1200" dirty="0" err="1"/>
            <a:t>Worshiping</a:t>
          </a:r>
          <a:r>
            <a:rPr lang="de-DE" sz="2800" kern="1200" dirty="0"/>
            <a:t> </a:t>
          </a:r>
          <a:r>
            <a:rPr lang="de-DE" sz="2800" kern="1200" dirty="0" err="1"/>
            <a:t>false</a:t>
          </a:r>
          <a:r>
            <a:rPr lang="de-DE" sz="2800" kern="1200" dirty="0"/>
            <a:t> </a:t>
          </a:r>
          <a:r>
            <a:rPr lang="de-DE" sz="2800" kern="1200" dirty="0" err="1"/>
            <a:t>labels</a:t>
          </a:r>
          <a:endParaRPr lang="en-US" sz="2800" kern="1200" dirty="0"/>
        </a:p>
      </dsp:txBody>
      <dsp:txXfrm>
        <a:off x="33583" y="4722362"/>
        <a:ext cx="6599667" cy="620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D925F-C6AF-4C6F-86BE-F8317160F7E7}">
      <dsp:nvSpPr>
        <dsp:cNvPr id="0" name=""/>
        <dsp:cNvSpPr/>
      </dsp:nvSpPr>
      <dsp:spPr>
        <a:xfrm>
          <a:off x="0" y="82531"/>
          <a:ext cx="5801558" cy="1074060"/>
        </a:xfrm>
        <a:prstGeom prst="roundRect">
          <a:avLst/>
        </a:prstGeom>
        <a:solidFill>
          <a:srgbClr val="1253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2021</a:t>
          </a:r>
          <a:r>
            <a:rPr lang="en-US" sz="2700" kern="1200" dirty="0"/>
            <a:t>: Whistleblower Desiree Fixler exposed ESG exaggerations</a:t>
          </a:r>
        </a:p>
      </dsp:txBody>
      <dsp:txXfrm>
        <a:off x="52431" y="134962"/>
        <a:ext cx="5696696" cy="969198"/>
      </dsp:txXfrm>
    </dsp:sp>
    <dsp:sp modelId="{CBE8AF06-A893-476C-822E-A824A73C2D2D}">
      <dsp:nvSpPr>
        <dsp:cNvPr id="0" name=""/>
        <dsp:cNvSpPr/>
      </dsp:nvSpPr>
      <dsp:spPr>
        <a:xfrm>
          <a:off x="0" y="1234352"/>
          <a:ext cx="5801558" cy="1074060"/>
        </a:xfrm>
        <a:prstGeom prst="roundRect">
          <a:avLst/>
        </a:prstGeom>
        <a:solidFill>
          <a:srgbClr val="0C394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b="1" kern="1200" dirty="0" err="1"/>
            <a:t>Investigations</a:t>
          </a:r>
          <a:r>
            <a:rPr lang="de-DE" sz="2700" kern="1200" dirty="0"/>
            <a:t>: SEC, FBI, Bafin → 2022 raid, CEO </a:t>
          </a:r>
          <a:r>
            <a:rPr lang="de-DE" sz="2700" kern="1200" dirty="0" err="1"/>
            <a:t>resigned</a:t>
          </a:r>
          <a:endParaRPr lang="en-US" sz="2700" kern="1200" dirty="0"/>
        </a:p>
      </dsp:txBody>
      <dsp:txXfrm>
        <a:off x="52431" y="1286783"/>
        <a:ext cx="5696696" cy="969198"/>
      </dsp:txXfrm>
    </dsp:sp>
    <dsp:sp modelId="{1B71E025-A1E1-4AE2-BD86-D37BBA8CAF0D}">
      <dsp:nvSpPr>
        <dsp:cNvPr id="0" name=""/>
        <dsp:cNvSpPr/>
      </dsp:nvSpPr>
      <dsp:spPr>
        <a:xfrm>
          <a:off x="0" y="2386171"/>
          <a:ext cx="5801558" cy="1074060"/>
        </a:xfrm>
        <a:prstGeom prst="roundRect">
          <a:avLst/>
        </a:prstGeom>
        <a:solidFill>
          <a:srgbClr val="08263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b="1" kern="1200"/>
            <a:t>ESG claims</a:t>
          </a:r>
          <a:r>
            <a:rPr lang="de-DE" sz="2700" kern="1200"/>
            <a:t>: €459bn (2020) → €115bn (2021)</a:t>
          </a:r>
          <a:endParaRPr lang="en-US" sz="2700" kern="1200"/>
        </a:p>
      </dsp:txBody>
      <dsp:txXfrm>
        <a:off x="52431" y="2438602"/>
        <a:ext cx="5696696" cy="969198"/>
      </dsp:txXfrm>
    </dsp:sp>
    <dsp:sp modelId="{13F4F2E0-0A38-4108-989D-EC5868C655A8}">
      <dsp:nvSpPr>
        <dsp:cNvPr id="0" name=""/>
        <dsp:cNvSpPr/>
      </dsp:nvSpPr>
      <dsp:spPr>
        <a:xfrm>
          <a:off x="0" y="3537992"/>
          <a:ext cx="5801558" cy="1074060"/>
        </a:xfrm>
        <a:prstGeom prst="roundRect">
          <a:avLst/>
        </a:prstGeom>
        <a:solidFill>
          <a:srgbClr val="08202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b="1" kern="1200" dirty="0"/>
            <a:t>Fines</a:t>
          </a:r>
          <a:r>
            <a:rPr lang="de-DE" sz="2700" kern="1200" dirty="0"/>
            <a:t>: $19m (SEC, 2023), €25m (</a:t>
          </a:r>
          <a:r>
            <a:rPr lang="de-DE" sz="2700" kern="1200" dirty="0" err="1"/>
            <a:t>Prosecutor</a:t>
          </a:r>
          <a:r>
            <a:rPr lang="de-DE" sz="2700" kern="1200" dirty="0"/>
            <a:t>, 2025)</a:t>
          </a:r>
          <a:endParaRPr lang="en-US" sz="2700" kern="1200" dirty="0"/>
        </a:p>
      </dsp:txBody>
      <dsp:txXfrm>
        <a:off x="52431" y="3590423"/>
        <a:ext cx="5696696" cy="9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8654F-F795-4AB2-9590-8BD11ADCD85B}">
      <dsp:nvSpPr>
        <dsp:cNvPr id="0" name=""/>
        <dsp:cNvSpPr/>
      </dsp:nvSpPr>
      <dsp:spPr>
        <a:xfrm>
          <a:off x="146514" y="736640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0A65B-7442-4B9E-9BD4-75676B03D514}">
      <dsp:nvSpPr>
        <dsp:cNvPr id="0" name=""/>
        <dsp:cNvSpPr/>
      </dsp:nvSpPr>
      <dsp:spPr>
        <a:xfrm>
          <a:off x="337965" y="928093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6350C-3CF2-4990-B911-4B9191461127}">
      <dsp:nvSpPr>
        <dsp:cNvPr id="0" name=""/>
        <dsp:cNvSpPr/>
      </dsp:nvSpPr>
      <dsp:spPr>
        <a:xfrm>
          <a:off x="1253553" y="7366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Clearer</a:t>
          </a:r>
          <a:r>
            <a:rPr lang="de-DE" sz="1800" kern="1200" dirty="0"/>
            <a:t> </a:t>
          </a:r>
          <a:r>
            <a:rPr lang="de-DE" sz="1800" kern="1200" dirty="0" err="1"/>
            <a:t>understanding</a:t>
          </a:r>
          <a:r>
            <a:rPr lang="de-DE" sz="1800" kern="1200" dirty="0"/>
            <a:t> </a:t>
          </a:r>
          <a:r>
            <a:rPr lang="de-DE" sz="1800" kern="1200" dirty="0" err="1"/>
            <a:t>of</a:t>
          </a:r>
          <a:r>
            <a:rPr lang="de-DE" sz="1800" kern="1200" dirty="0"/>
            <a:t> </a:t>
          </a:r>
          <a:r>
            <a:rPr lang="de-DE" sz="1800" kern="1200" dirty="0" err="1"/>
            <a:t>term</a:t>
          </a:r>
          <a:r>
            <a:rPr lang="de-DE" sz="1800" kern="1200" dirty="0"/>
            <a:t> Greenwashing </a:t>
          </a:r>
          <a:endParaRPr lang="en-US" sz="1800" kern="1200" dirty="0"/>
        </a:p>
      </dsp:txBody>
      <dsp:txXfrm>
        <a:off x="1253553" y="736640"/>
        <a:ext cx="2148945" cy="911674"/>
      </dsp:txXfrm>
    </dsp:sp>
    <dsp:sp modelId="{10736E10-8A49-4595-9C29-5FA789EC0AF6}">
      <dsp:nvSpPr>
        <dsp:cNvPr id="0" name=""/>
        <dsp:cNvSpPr/>
      </dsp:nvSpPr>
      <dsp:spPr>
        <a:xfrm>
          <a:off x="3776930" y="736640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2CAD8-3F70-4754-8A12-82FFA6288AB2}">
      <dsp:nvSpPr>
        <dsp:cNvPr id="0" name=""/>
        <dsp:cNvSpPr/>
      </dsp:nvSpPr>
      <dsp:spPr>
        <a:xfrm>
          <a:off x="3968381" y="928093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1E951-A6E0-42D3-AD01-6063CD589A92}">
      <dsp:nvSpPr>
        <dsp:cNvPr id="0" name=""/>
        <dsp:cNvSpPr/>
      </dsp:nvSpPr>
      <dsp:spPr>
        <a:xfrm>
          <a:off x="4883969" y="7366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Standardized</a:t>
          </a:r>
          <a:r>
            <a:rPr lang="de-DE" sz="1800" kern="1200" dirty="0"/>
            <a:t> </a:t>
          </a:r>
          <a:r>
            <a:rPr lang="de-DE" sz="1800" kern="1200" dirty="0" err="1"/>
            <a:t>system</a:t>
          </a:r>
          <a:r>
            <a:rPr lang="de-DE" sz="1800" kern="1200" dirty="0"/>
            <a:t> </a:t>
          </a:r>
          <a:r>
            <a:rPr lang="de-DE" sz="1800" kern="1200" dirty="0" err="1"/>
            <a:t>for</a:t>
          </a:r>
          <a:r>
            <a:rPr lang="de-DE" sz="1800" kern="1200" dirty="0"/>
            <a:t> </a:t>
          </a:r>
          <a:r>
            <a:rPr lang="de-DE" sz="1800" kern="1200" dirty="0" err="1"/>
            <a:t>rating</a:t>
          </a:r>
          <a:r>
            <a:rPr lang="de-DE" sz="1800" kern="1200" dirty="0"/>
            <a:t> </a:t>
          </a:r>
          <a:r>
            <a:rPr lang="de-DE" sz="1800" kern="1200" dirty="0" err="1"/>
            <a:t>agencies</a:t>
          </a:r>
          <a:r>
            <a:rPr lang="de-DE" sz="1800" kern="1200" dirty="0"/>
            <a:t> </a:t>
          </a:r>
          <a:r>
            <a:rPr lang="de-DE" sz="1800" kern="1200" dirty="0" err="1"/>
            <a:t>for</a:t>
          </a:r>
          <a:r>
            <a:rPr lang="de-DE" sz="1800" kern="1200" dirty="0"/>
            <a:t> ESG </a:t>
          </a:r>
          <a:r>
            <a:rPr lang="de-DE" sz="1800" kern="1200" dirty="0" err="1"/>
            <a:t>Criteria</a:t>
          </a:r>
          <a:endParaRPr lang="en-US" sz="1800" kern="1200" dirty="0"/>
        </a:p>
      </dsp:txBody>
      <dsp:txXfrm>
        <a:off x="4883969" y="736640"/>
        <a:ext cx="2148945" cy="911674"/>
      </dsp:txXfrm>
    </dsp:sp>
    <dsp:sp modelId="{59B57A25-B837-4CE7-9096-AA076E7034A9}">
      <dsp:nvSpPr>
        <dsp:cNvPr id="0" name=""/>
        <dsp:cNvSpPr/>
      </dsp:nvSpPr>
      <dsp:spPr>
        <a:xfrm>
          <a:off x="7407346" y="736640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99CA4-F761-486C-9725-7B1D5C1EA6FB}">
      <dsp:nvSpPr>
        <dsp:cNvPr id="0" name=""/>
        <dsp:cNvSpPr/>
      </dsp:nvSpPr>
      <dsp:spPr>
        <a:xfrm>
          <a:off x="7598797" y="928093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17A68-E880-4D98-93D0-3F784FE8E7CA}">
      <dsp:nvSpPr>
        <dsp:cNvPr id="0" name=""/>
        <dsp:cNvSpPr/>
      </dsp:nvSpPr>
      <dsp:spPr>
        <a:xfrm>
          <a:off x="8514385" y="7366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Regulations</a:t>
          </a:r>
          <a:r>
            <a:rPr lang="de-DE" sz="1800" kern="1200" dirty="0"/>
            <a:t> </a:t>
          </a:r>
          <a:r>
            <a:rPr lang="de-DE" sz="1800" kern="1200" dirty="0" err="1"/>
            <a:t>for</a:t>
          </a:r>
          <a:r>
            <a:rPr lang="de-DE" sz="1800" kern="1200" dirty="0"/>
            <a:t> social and </a:t>
          </a:r>
          <a:r>
            <a:rPr lang="de-DE" sz="1800" kern="1200" dirty="0" err="1"/>
            <a:t>governance</a:t>
          </a:r>
          <a:r>
            <a:rPr lang="de-DE" sz="1800" kern="1200" dirty="0"/>
            <a:t> </a:t>
          </a:r>
          <a:endParaRPr lang="en-US" sz="1800" kern="1200" dirty="0"/>
        </a:p>
      </dsp:txBody>
      <dsp:txXfrm>
        <a:off x="8514385" y="736640"/>
        <a:ext cx="2148945" cy="911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3F49E-E7D0-4017-869D-564504DBC051}" type="datetimeFigureOut">
              <a:rPr lang="de-DE" smtClean="0"/>
              <a:t>28.10.25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B01C6-66CC-4CB6-99CE-24B2F523CC66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27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EBC77-DF6F-A8E1-2904-C75BF54B1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459C611-7920-46E0-2345-F83987F5F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75033C-8A09-23F5-6D32-6E1B27DD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01EC-E833-44F5-B07F-14690645223C}" type="datetime1">
              <a:rPr lang="de-DE" smtClean="0"/>
              <a:t>28.10.25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5C0195-F3E1-CEE2-B774-8CEEADB0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DC31E6-04AF-E2F7-47A5-A411E75F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64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5B9E7-6B5C-0B20-0785-FECD8D80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2FC931-257A-7A64-44EC-5DD391C3A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F1E79C-4C15-DB23-49B8-8781029B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555D-DF03-407F-882B-2F29DCC75456}" type="datetime1">
              <a:rPr lang="de-DE" smtClean="0"/>
              <a:t>28.10.25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0C0DC7-AED6-6769-2776-C443B288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48E1A-1F0E-4EE5-7748-F13329FC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35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6373BD3-1552-1CFF-2C63-DAEB10F99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A123D4-0E68-18B6-87BA-7A2DD09E5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9FE8A1-3281-AC7B-2F88-14574C82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940B-AC7C-4470-8C6C-559EAF884118}" type="datetime1">
              <a:rPr lang="de-DE" smtClean="0"/>
              <a:t>28.10.25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F52E5A-2E82-A646-BA07-D6FEF8D1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33E425-4A94-EDF5-E0DF-60F0615F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76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92A0-EDDD-D6BB-F63B-54035C7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196478-217A-4B03-F7A2-92F690FB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6A2CEB-9FFE-607D-86CB-C133CC04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A4A8-F033-4AE8-93CA-EB97606F37D6}" type="datetime1">
              <a:rPr lang="de-DE" smtClean="0"/>
              <a:t>28.10.25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C2A16A-4760-7F3D-1818-56B4FA2A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2AB294-5987-F205-DDAE-8CA00D16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43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88F19-99DC-8D87-EE23-E620BFE2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D8110B-DE55-286D-8DD1-B3A0CE580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8EBCA-DD73-CFBE-F4A8-F1355283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D4A7-F8B2-46EB-83B9-91D9B159F3E2}" type="datetime1">
              <a:rPr lang="de-DE" smtClean="0"/>
              <a:t>28.10.25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13E403-8600-2B91-E31E-55E17826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25E6E4-E4E2-18D0-1AD2-EB13B1E7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49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20E30-7DC3-AA13-8DB7-B8004576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A9B923-F050-0F24-6C6B-2E2479CBE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64B84F-291C-9074-2452-8223276ED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01E649-72E9-4D70-C5D3-E4E43223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B8B-9CCD-409E-AD63-423269D1EE7A}" type="datetime1">
              <a:rPr lang="de-DE" smtClean="0"/>
              <a:t>28.10.25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0EA6F7-9143-EBF0-3399-E9244982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C5B914-AD4A-7B29-0ABF-40448B3E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27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6605B-A01E-7CDA-D808-FAA4872E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794DC9-63C7-D22B-E0CB-33181BB9D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9DD66D-5688-C86E-3882-4F403F211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3F825F-D04F-74DA-0681-2BF294F41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B1B39E-F865-236A-6575-6EC93D5CD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DFCEE83-EF4E-BD4F-1D90-23BEA0FF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7FB7-3395-4EDC-A5FA-68A67FE1D580}" type="datetime1">
              <a:rPr lang="de-DE" smtClean="0"/>
              <a:t>28.10.25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E0DAF2A-C1E9-C4FB-571E-37AC0E62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838EFFE-87B0-76BC-9328-199C8EF2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70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1B228-B858-67AD-FD29-BCD2BAFC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288B86-9915-DFB9-BD44-90648806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A7A5-DC76-4152-B593-B86B94593851}" type="datetime1">
              <a:rPr lang="de-DE" smtClean="0"/>
              <a:t>28.10.25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899EAD-5D9A-8DBB-6A29-B474BB2D7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64F25F-6E8C-8126-D900-A4E42826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6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B0454-031D-5618-3924-0BDDAA35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FFF7-3C64-46D0-A88B-3970F691A2A5}" type="datetime1">
              <a:rPr lang="de-DE" smtClean="0"/>
              <a:t>28.10.25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E17CE5F-4451-1137-249E-304F6A37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13968E-4195-0965-61BE-2E55D4C6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03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19F38-4AD8-8A33-0CB5-C5B7EE69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10FED7-A1D6-1220-07B5-588D7F465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1AC505-80D1-36E0-2EB1-0A1C20D07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1B72F6-D0AF-4EB4-02AE-946E5EE0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85A7-DF11-49C2-BC0D-13BF190F4D5D}" type="datetime1">
              <a:rPr lang="de-DE" smtClean="0"/>
              <a:t>28.10.25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CD26B8-09C3-0576-51F8-7ECF4DB1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0E6600-94A6-C148-29F4-6F3B15EE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21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953EB-6DA7-E90B-CB95-1CDB1121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641B959-3571-15DF-FE70-BEFAA41FD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F25A82-A0D2-60F0-2EF9-A254665FA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3401B4-2494-9601-4B07-1359360D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0CE5-354D-412A-BC4F-32D22C992FB7}" type="datetime1">
              <a:rPr lang="de-DE" smtClean="0"/>
              <a:t>28.10.25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538A1F-AF2B-4EC6-887D-CCF515F3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E265AB-5CB0-0F51-0C21-82404A4A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7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3F96C9-6866-45D6-0542-59FFBF04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95DE51-2C0B-ED68-CAF2-D4ABFA379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CB5D30-54A7-C89E-5EDE-2C2A586FE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B6533D-3943-4140-B98C-7E25970AECAC}" type="datetime1">
              <a:rPr lang="de-DE" smtClean="0"/>
              <a:t>28.10.25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98FC46-9F17-5223-53EC-71306ABD0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6939D9-F925-BB21-FE9A-D4B6501B7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A8EB49-5C5F-410A-BD78-DB16861D7DD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82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8.jpeg"/><Relationship Id="rId5" Type="http://schemas.openxmlformats.org/officeDocument/2006/relationships/image" Target="../media/image7.sv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5FB98E4-CA00-51C6-EDDE-61EB38B5C116}"/>
              </a:ext>
            </a:extLst>
          </p:cNvPr>
          <p:cNvSpPr txBox="1"/>
          <p:nvPr/>
        </p:nvSpPr>
        <p:spPr>
          <a:xfrm>
            <a:off x="-109794" y="1589171"/>
            <a:ext cx="1426813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9900" dirty="0">
                <a:solidFill>
                  <a:srgbClr val="0055A6"/>
                </a:solidFill>
              </a:rPr>
              <a:t>“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CFA82A0-2F27-687E-49D1-2642908982E4}"/>
              </a:ext>
            </a:extLst>
          </p:cNvPr>
          <p:cNvSpPr txBox="1"/>
          <p:nvPr/>
        </p:nvSpPr>
        <p:spPr>
          <a:xfrm>
            <a:off x="7197914" y="4208659"/>
            <a:ext cx="4877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0055A6"/>
                </a:solidFill>
              </a:rPr>
              <a:t>~ Frans Timmermans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A9BAC4-7F2B-B5DF-2559-0EBEEB14F35B}"/>
              </a:ext>
            </a:extLst>
          </p:cNvPr>
          <p:cNvSpPr txBox="1"/>
          <p:nvPr/>
        </p:nvSpPr>
        <p:spPr>
          <a:xfrm>
            <a:off x="937955" y="2843361"/>
            <a:ext cx="10215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Sustainable finances are the fuel for green economy</a:t>
            </a:r>
            <a:endParaRPr lang="de-DE" sz="36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F3428C-DAEA-EAE2-E22E-BED726F406B9}"/>
              </a:ext>
            </a:extLst>
          </p:cNvPr>
          <p:cNvSpPr txBox="1"/>
          <p:nvPr/>
        </p:nvSpPr>
        <p:spPr>
          <a:xfrm rot="10800000">
            <a:off x="10224263" y="1603467"/>
            <a:ext cx="1426813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9900" dirty="0">
                <a:solidFill>
                  <a:srgbClr val="0055A6"/>
                </a:solidFill>
              </a:rPr>
              <a:t>“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66FD6DD-4DE1-1BEB-C696-5487EA71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11D2C7-0CC0-7305-DFBF-84F3207E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47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7A3E10-8924-AFA8-74CC-574449C00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2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Grafik 14" descr="Lupe mit einfarbiger Füllung">
            <a:extLst>
              <a:ext uri="{FF2B5EF4-FFF2-40B4-BE49-F238E27FC236}">
                <a16:creationId xmlns:a16="http://schemas.microsoft.com/office/drawing/2014/main" id="{CC6180AF-6318-AEDF-5687-BE4679F31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9484" y="2050595"/>
            <a:ext cx="2617365" cy="2617365"/>
          </a:xfrm>
          <a:prstGeom prst="rect">
            <a:avLst/>
          </a:prstGeom>
        </p:spPr>
      </p:pic>
      <p:pic>
        <p:nvPicPr>
          <p:cNvPr id="18" name="Grafik 17" descr="Münzen Silhouette">
            <a:extLst>
              <a:ext uri="{FF2B5EF4-FFF2-40B4-BE49-F238E27FC236}">
                <a16:creationId xmlns:a16="http://schemas.microsoft.com/office/drawing/2014/main" id="{FDF7ABDA-F6E5-96EE-B7E5-80BCCC23B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7671" y="2074130"/>
            <a:ext cx="2617365" cy="2617365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094E85D-0CFA-8CCA-58BE-70DF37E8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0" y="247101"/>
            <a:ext cx="5100319" cy="1030287"/>
          </a:xfrm>
        </p:spPr>
        <p:txBody>
          <a:bodyPr anchor="ctr">
            <a:normAutofit fontScale="90000"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Greenwashing </a:t>
            </a:r>
            <a:r>
              <a:rPr lang="de-DE" sz="4000" dirty="0" err="1">
                <a:solidFill>
                  <a:schemeClr val="bg1"/>
                </a:solidFill>
              </a:rPr>
              <a:t>example</a:t>
            </a:r>
            <a:r>
              <a:rPr lang="de-DE" sz="4000" dirty="0">
                <a:solidFill>
                  <a:schemeClr val="bg1"/>
                </a:solidFill>
              </a:rPr>
              <a:t>: DWS Group</a:t>
            </a:r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5D60CF3F-9DF1-8956-C4D3-E17EBF0415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556729"/>
              </p:ext>
            </p:extLst>
          </p:nvPr>
        </p:nvGraphicFramePr>
        <p:xfrm>
          <a:off x="349783" y="1720402"/>
          <a:ext cx="5801558" cy="469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6" descr="Willkommen im DWS-Greenwash-Salon: Aktion von Aktivisten im März. | Foto: picture alliance/dpa | Boris Roessler">
            <a:extLst>
              <a:ext uri="{FF2B5EF4-FFF2-40B4-BE49-F238E27FC236}">
                <a16:creationId xmlns:a16="http://schemas.microsoft.com/office/drawing/2014/main" id="{7757210E-971C-F76C-5143-3FFBD8FE4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9" r="39461" b="2519"/>
          <a:stretch/>
        </p:blipFill>
        <p:spPr bwMode="auto">
          <a:xfrm>
            <a:off x="6321662" y="-223093"/>
            <a:ext cx="5993695" cy="714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22AF7B5-C344-4EB0-AEEA-7204CCE6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8789" y="6453930"/>
            <a:ext cx="4114800" cy="365125"/>
          </a:xfrm>
        </p:spPr>
        <p:txBody>
          <a:bodyPr/>
          <a:lstStyle/>
          <a:p>
            <a:r>
              <a:rPr lang="de-DE" dirty="0"/>
              <a:t>(Osman &amp; </a:t>
            </a:r>
            <a:r>
              <a:rPr lang="de-DE" dirty="0" err="1"/>
              <a:t>Votsmeier</a:t>
            </a:r>
            <a:r>
              <a:rPr lang="de-DE" dirty="0"/>
              <a:t>, 2024)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76E936-9E77-D4DA-B773-A8C585AB7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10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54A7DE1-FC17-E6F1-F513-61738B56A179}"/>
              </a:ext>
            </a:extLst>
          </p:cNvPr>
          <p:cNvSpPr txBox="1"/>
          <p:nvPr/>
        </p:nvSpPr>
        <p:spPr>
          <a:xfrm>
            <a:off x="9318509" y="6609344"/>
            <a:ext cx="61992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picture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alliance</a:t>
            </a:r>
            <a:r>
              <a:rPr lang="de-DE" sz="1400" dirty="0">
                <a:solidFill>
                  <a:schemeClr val="bg1"/>
                </a:solidFill>
              </a:rPr>
              <a:t>/dpa | Boris Roessler</a:t>
            </a:r>
          </a:p>
        </p:txBody>
      </p:sp>
    </p:spTree>
    <p:extLst>
      <p:ext uri="{BB962C8B-B14F-4D97-AF65-F5344CB8AC3E}">
        <p14:creationId xmlns:p14="http://schemas.microsoft.com/office/powerpoint/2010/main" val="370583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04377A-334D-C2CC-E3B5-65350BA7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br>
              <a:rPr lang="en-US" sz="1800" b="0" i="0" u="none" strike="noStrike" dirty="0">
                <a:solidFill>
                  <a:schemeClr val="bg1"/>
                </a:solidFill>
                <a:effectLst/>
              </a:rPr>
            </a:br>
            <a:r>
              <a:rPr lang="en-US" sz="3600" b="0" i="0" u="none" strike="noStrike" dirty="0">
                <a:solidFill>
                  <a:schemeClr val="bg1"/>
                </a:solidFill>
                <a:effectLst/>
              </a:rPr>
              <a:t> Number of ESG funds invested in controversial and non-controversial companies</a:t>
            </a:r>
            <a:endParaRPr lang="de-DE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Inhaltsplatzhalter 3">
            <a:extLst>
              <a:ext uri="{FF2B5EF4-FFF2-40B4-BE49-F238E27FC236}">
                <a16:creationId xmlns:a16="http://schemas.microsoft.com/office/drawing/2014/main" id="{704DA912-EF55-5DCD-A391-3E3AD71DB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84126"/>
              </p:ext>
            </p:extLst>
          </p:nvPr>
        </p:nvGraphicFramePr>
        <p:xfrm>
          <a:off x="1371599" y="1622745"/>
          <a:ext cx="9723438" cy="4386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92F215B-56DD-0408-EF71-5AB03C49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(Statista, 2024)² &amp; (Fair Fonds, 2025)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320597-A4E0-833D-F82F-EEF27654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11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D7D2523-F786-97CB-749A-12959576C9A8}"/>
              </a:ext>
            </a:extLst>
          </p:cNvPr>
          <p:cNvSpPr txBox="1"/>
          <p:nvPr/>
        </p:nvSpPr>
        <p:spPr>
          <a:xfrm>
            <a:off x="5257185" y="5794206"/>
            <a:ext cx="1831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Own </a:t>
            </a:r>
            <a:r>
              <a:rPr lang="de-DE" sz="800" dirty="0" err="1"/>
              <a:t>representation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</a:t>
            </a:r>
            <a:r>
              <a:rPr lang="de-DE" sz="800" dirty="0" err="1"/>
              <a:t>statista</a:t>
            </a:r>
            <a:r>
              <a:rPr lang="de-DE" sz="800" dirty="0"/>
              <a:t> </a:t>
            </a:r>
            <a:r>
              <a:rPr lang="de-DE" sz="800" dirty="0" err="1"/>
              <a:t>data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09443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18E269-FE52-63EE-D24D-D7D2F3DF2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5BE3D101-4772-F475-C1BD-3C0F48CE4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9A915958-2DC1-2C15-4DDA-B31A8C020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92814930-2577-75AE-A839-B2ACBDB95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CAFE1B-8734-3458-D3BE-2ABA371B5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8BB783-2B55-9154-B5DB-1133E6508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8C0509-79A6-B223-EB77-5258984B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Change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labels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from</a:t>
            </a:r>
            <a:r>
              <a:rPr lang="de-DE" sz="3600" dirty="0">
                <a:solidFill>
                  <a:schemeClr val="bg1"/>
                </a:solidFill>
              </a:rPr>
              <a:t> ESG </a:t>
            </a:r>
            <a:r>
              <a:rPr lang="de-DE" sz="3600" dirty="0" err="1">
                <a:solidFill>
                  <a:schemeClr val="bg1"/>
                </a:solidFill>
              </a:rPr>
              <a:t>funds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4" name="Inhaltsplatzhalter 3" descr="Ein Bild, das Text, Diagramm, Reihe, Karte enthält.&#10;&#10;KI-generierte Inhalte können fehlerhaft sein.">
            <a:extLst>
              <a:ext uri="{FF2B5EF4-FFF2-40B4-BE49-F238E27FC236}">
                <a16:creationId xmlns:a16="http://schemas.microsoft.com/office/drawing/2014/main" id="{9E449CBF-C08D-7521-C310-106A9751C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8341"/>
          <a:stretch/>
        </p:blipFill>
        <p:spPr>
          <a:xfrm>
            <a:off x="2540500" y="1885279"/>
            <a:ext cx="6347581" cy="4611632"/>
          </a:xfr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A8A9D3-F71C-37C0-95D7-F0A69DD4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(Market </a:t>
            </a:r>
            <a:r>
              <a:rPr lang="de-DE" dirty="0" err="1"/>
              <a:t>Intelligence</a:t>
            </a:r>
            <a:r>
              <a:rPr lang="de-DE" dirty="0"/>
              <a:t>, 2025)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C7BD45-C005-5B20-B3B2-FED69B1F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811DB670-407B-EA0B-F07B-0DCA3432D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t="18040" r="56293"/>
          <a:stretch/>
        </p:blipFill>
        <p:spPr>
          <a:xfrm>
            <a:off x="8848859" y="5193547"/>
            <a:ext cx="802641" cy="454265"/>
          </a:xfrm>
          <a:prstGeom prst="rect">
            <a:avLst/>
          </a:prstGeom>
        </p:spPr>
      </p:pic>
      <p:pic>
        <p:nvPicPr>
          <p:cNvPr id="11" name="Grafik 10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0DAE5EDD-F507-56F2-1FBA-5A713E0C5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9" t="11960"/>
          <a:stretch/>
        </p:blipFill>
        <p:spPr>
          <a:xfrm>
            <a:off x="8902050" y="5657096"/>
            <a:ext cx="1218890" cy="4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5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BAB474-C918-7F54-3A77-B80A55E68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E910C-CCC2-3CB4-032F-237A659E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Solutions for greenwashing</a:t>
            </a:r>
          </a:p>
        </p:txBody>
      </p:sp>
      <p:graphicFrame>
        <p:nvGraphicFramePr>
          <p:cNvPr id="21" name="Inhaltsplatzhalter 4">
            <a:extLst>
              <a:ext uri="{FF2B5EF4-FFF2-40B4-BE49-F238E27FC236}">
                <a16:creationId xmlns:a16="http://schemas.microsoft.com/office/drawing/2014/main" id="{07D2EC13-8B96-554A-F743-8F976AC18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34362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5E9EAF7A-E598-CC3A-0FC9-DB5E76DD715B}"/>
              </a:ext>
            </a:extLst>
          </p:cNvPr>
          <p:cNvSpPr/>
          <p:nvPr/>
        </p:nvSpPr>
        <p:spPr>
          <a:xfrm>
            <a:off x="2281211" y="4752801"/>
            <a:ext cx="911674" cy="911674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BA65C40-9351-6460-EC93-B3E300A3DBA5}"/>
              </a:ext>
            </a:extLst>
          </p:cNvPr>
          <p:cNvSpPr txBox="1"/>
          <p:nvPr/>
        </p:nvSpPr>
        <p:spPr>
          <a:xfrm>
            <a:off x="3316821" y="4885471"/>
            <a:ext cx="288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Support </a:t>
            </a:r>
            <a:r>
              <a:rPr lang="de-DE" dirty="0" err="1">
                <a:solidFill>
                  <a:srgbClr val="7030A0"/>
                </a:solidFill>
              </a:rPr>
              <a:t>for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initatives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with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mandatory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self</a:t>
            </a:r>
            <a:r>
              <a:rPr lang="de-DE" dirty="0">
                <a:solidFill>
                  <a:srgbClr val="7030A0"/>
                </a:solidFill>
              </a:rPr>
              <a:t>-regulation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1E5683F-8AEB-54C4-3F32-DA15E46EF5BC}"/>
              </a:ext>
            </a:extLst>
          </p:cNvPr>
          <p:cNvSpPr/>
          <p:nvPr/>
        </p:nvSpPr>
        <p:spPr>
          <a:xfrm>
            <a:off x="6615033" y="4749356"/>
            <a:ext cx="911674" cy="91167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20897A-72F7-319C-B2F6-7B36682A7099}"/>
              </a:ext>
            </a:extLst>
          </p:cNvPr>
          <p:cNvSpPr txBox="1"/>
          <p:nvPr/>
        </p:nvSpPr>
        <p:spPr>
          <a:xfrm>
            <a:off x="7690985" y="4885471"/>
            <a:ext cx="358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Higher </a:t>
            </a:r>
            <a:r>
              <a:rPr lang="de-DE" dirty="0" err="1">
                <a:solidFill>
                  <a:srgbClr val="FF0000"/>
                </a:solidFill>
              </a:rPr>
              <a:t>transparacy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rating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agencies</a:t>
            </a:r>
            <a:r>
              <a:rPr lang="de-DE" dirty="0">
                <a:solidFill>
                  <a:srgbClr val="FF0000"/>
                </a:solidFill>
              </a:rPr>
              <a:t> &amp; </a:t>
            </a:r>
            <a:r>
              <a:rPr lang="de-DE" dirty="0" err="1">
                <a:solidFill>
                  <a:srgbClr val="FF0000"/>
                </a:solidFill>
              </a:rPr>
              <a:t>investment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advisor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5" name="Grafik 14" descr="Lupe mit einfarbiger Füllung">
            <a:extLst>
              <a:ext uri="{FF2B5EF4-FFF2-40B4-BE49-F238E27FC236}">
                <a16:creationId xmlns:a16="http://schemas.microsoft.com/office/drawing/2014/main" id="{2153EF37-2A30-22A4-B82A-837383FAE7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89153" y="4931962"/>
            <a:ext cx="546462" cy="546462"/>
          </a:xfrm>
          <a:prstGeom prst="rect">
            <a:avLst/>
          </a:prstGeom>
        </p:spPr>
      </p:pic>
      <p:pic>
        <p:nvPicPr>
          <p:cNvPr id="18" name="Grafik 17" descr="Münzen Silhouette">
            <a:extLst>
              <a:ext uri="{FF2B5EF4-FFF2-40B4-BE49-F238E27FC236}">
                <a16:creationId xmlns:a16="http://schemas.microsoft.com/office/drawing/2014/main" id="{A176748F-DDCF-4D04-EDB5-E4AF500315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23588" y="4885471"/>
            <a:ext cx="626920" cy="62692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BD808B-2566-B85C-9DA5-0935D5E5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(Koch &amp; Kruse, 2024) &amp; (Ruppert, 2024)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2E5865-AE89-E11E-61A3-788EA355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010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CABD95-E06B-921A-0922-68C52D660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0680554-5738-CB0F-D395-B8E12B754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C3E375-E2B8-694D-9B04-F7E7C460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C851C7-A2A4-A64F-51B4-3DD7EC94D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5F0F9-538C-C5AB-3774-73E413135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4A113F-0951-19CE-3B9A-444DCB3C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e-DE" sz="4000" dirty="0">
                <a:solidFill>
                  <a:srgbClr val="FFFFFF"/>
                </a:solidFill>
              </a:rPr>
              <a:t>Sources</a:t>
            </a:r>
          </a:p>
        </p:txBody>
      </p:sp>
      <p:pic>
        <p:nvPicPr>
          <p:cNvPr id="15" name="Grafik 14" descr="Lupe mit einfarbiger Füllung">
            <a:extLst>
              <a:ext uri="{FF2B5EF4-FFF2-40B4-BE49-F238E27FC236}">
                <a16:creationId xmlns:a16="http://schemas.microsoft.com/office/drawing/2014/main" id="{89738662-93AA-0402-6B13-A578B4286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9153" y="4931962"/>
            <a:ext cx="546462" cy="546462"/>
          </a:xfrm>
          <a:prstGeom prst="rect">
            <a:avLst/>
          </a:prstGeom>
        </p:spPr>
      </p:pic>
      <p:pic>
        <p:nvPicPr>
          <p:cNvPr id="18" name="Grafik 17" descr="Münzen Silhouette">
            <a:extLst>
              <a:ext uri="{FF2B5EF4-FFF2-40B4-BE49-F238E27FC236}">
                <a16:creationId xmlns:a16="http://schemas.microsoft.com/office/drawing/2014/main" id="{14FEE33A-2481-61A1-F235-4209799D7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3588" y="4885471"/>
            <a:ext cx="626920" cy="62692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DDD1B9-E9C9-CFF7-94C9-B19CEDD1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EFA6F9-CF79-251A-CB44-EB148091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14</a:t>
            </a:fld>
            <a:endParaRPr lang="de-DE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C7CEB8F-1E32-3912-6E9E-2DC146F2B0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110" y="1575459"/>
            <a:ext cx="1155578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Anzahl der ESG-Fonds, die in kontroverse und in nicht kontroverse Unternehmen investiert werden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(02. 01 2024). Von Statista: https://de.statista.com/statistik/daten/studie/1309992/umfrage/esg-fonds-die-in-kontroverse-unternehmen-investiert-werden</a:t>
            </a:r>
            <a:r>
              <a:rPr kumimoji="0" lang="de-DE" alt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 abgerufen 08.04.2025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Dahl, R. (2010). 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Greenwashing do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know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you´re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buying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EHP Publishing.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Division, M. I. (2025). 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ESG Bond Monitor.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Market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Intelligence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taxonomy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sustainable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activities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(2025). Von European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Comission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https://finance.ec.europa.eu/sustainable-finance/tools-and-standards/eu-taxonomy-sustainable-activities_en abgerufen 08.04.2025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Global ESG ETF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assets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2006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November 2023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(10. 10 2024). Von Statista: https://www.statista.com/statistics/1297487/assets-of-esg-etfs-worldwide/ abgerufen 08.04.2025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Koch, M., &amp; Kruse, J. (2024). Greenwashing bei Geldanlagen. In M. Hiller, K. Krüger, T. Riedel, T.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Schempf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V. Steinhübel, &amp; O.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Zeitnitz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Finance-Perspektiven im Wandel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(S. 119-137).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Riedlingen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Springer Verlag.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Methodik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(2025). Von Fair Fonds: https://www.faire-fonds.info/methodik/ abgerufen 08.04.2025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Müllauer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 (2022). 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ESG Rating Kriterien unter der Lupe - Effektivität der ESG-Kriterien hinsichtlich Nachhaltigkeit.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Wien: FH Wien.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Osman, Y., &amp;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Votsmeier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V. (02. 04 2025). Staatsanwaltschaft verhängt Millionenbußgeld gegen DWS. 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Handelsblatt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Ruppert, B. (2024). Greenwashing, Ratings und Siegel. In B. Ruppert, 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Impact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Investing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(S. 135-154). Stuttgart: Schäffer-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Poeschl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Verlag.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Sustainability-related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disclosure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financial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services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sector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(2025). Von European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Comission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https://finance.ec.europa.eu/sustainable-finance/disclosures/sustainability-related-disclosure-financial-services-sector_en abgerufen 08.04.2025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terrachoice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(2010). 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sins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greenwashing</a:t>
            </a:r>
            <a:r>
              <a:rPr kumimoji="0" lang="de-DE" altLang="de-DE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Underwriters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Labatories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4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34FE0B-ED96-473A-2A16-326634ECD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A3525F7-3B76-8EFD-8E74-71D76BD2E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065280-B9A4-4D31-E748-DB986C09B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50C10F-E4C4-2DD6-BD02-46644FB48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BE3A45-B546-39B5-199C-BF71C6AD6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D50D2E-1C01-ED7D-E018-E711EABD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Greenwashing shift in major markets: A closer look at US, UK, and EU</a:t>
            </a:r>
            <a:endParaRPr lang="de-DE" sz="4000" dirty="0">
              <a:solidFill>
                <a:srgbClr val="FFFFFF"/>
              </a:solidFill>
            </a:endParaRPr>
          </a:p>
        </p:txBody>
      </p:sp>
      <p:pic>
        <p:nvPicPr>
          <p:cNvPr id="15" name="Grafik 14" descr="Lupe mit einfarbiger Füllung">
            <a:extLst>
              <a:ext uri="{FF2B5EF4-FFF2-40B4-BE49-F238E27FC236}">
                <a16:creationId xmlns:a16="http://schemas.microsoft.com/office/drawing/2014/main" id="{310A1495-9EB6-D858-EFEC-052215AEB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9153" y="4931962"/>
            <a:ext cx="546462" cy="546462"/>
          </a:xfrm>
          <a:prstGeom prst="rect">
            <a:avLst/>
          </a:prstGeom>
        </p:spPr>
      </p:pic>
      <p:pic>
        <p:nvPicPr>
          <p:cNvPr id="18" name="Grafik 17" descr="Münzen Silhouette">
            <a:extLst>
              <a:ext uri="{FF2B5EF4-FFF2-40B4-BE49-F238E27FC236}">
                <a16:creationId xmlns:a16="http://schemas.microsoft.com/office/drawing/2014/main" id="{A266C781-EE2D-F1B0-2192-D00F1B92D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3588" y="4885471"/>
            <a:ext cx="626920" cy="62692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0D4194-F325-073E-9419-8B0D18D6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424D36-57AF-7A53-4468-BAF02266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15</a:t>
            </a:fld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12CB28F-3856-5594-695E-C747D58BF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732729" y="1712543"/>
            <a:ext cx="6726542" cy="5145686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DA12BA5-3F4B-0FC3-46D5-635846A6C6DF}"/>
              </a:ext>
            </a:extLst>
          </p:cNvPr>
          <p:cNvSpPr txBox="1"/>
          <p:nvPr/>
        </p:nvSpPr>
        <p:spPr>
          <a:xfrm>
            <a:off x="7777636" y="6524262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100" b="0" i="0" dirty="0">
                <a:effectLst/>
                <a:latin typeface="UnitWeb"/>
              </a:rPr>
              <a:t>(Mathias Fürer, 2024)</a:t>
            </a:r>
          </a:p>
        </p:txBody>
      </p:sp>
    </p:spTree>
    <p:extLst>
      <p:ext uri="{BB962C8B-B14F-4D97-AF65-F5344CB8AC3E}">
        <p14:creationId xmlns:p14="http://schemas.microsoft.com/office/powerpoint/2010/main" val="308041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26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73AD67-53A5-6C43-2136-F17EF35CE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de-DE" sz="4000" dirty="0">
                <a:solidFill>
                  <a:schemeClr val="bg2"/>
                </a:solidFill>
              </a:rPr>
              <a:t>ESG Investments &amp; Greenwashing</a:t>
            </a:r>
          </a:p>
        </p:txBody>
      </p:sp>
    </p:spTree>
    <p:extLst>
      <p:ext uri="{BB962C8B-B14F-4D97-AF65-F5344CB8AC3E}">
        <p14:creationId xmlns:p14="http://schemas.microsoft.com/office/powerpoint/2010/main" val="1482859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8D0561-7A70-B1E2-B76D-BBE324580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D6A012DF-AAF4-6915-AC7B-D63E47770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D0896BFF-916A-6D4B-EAAB-BC8F0C162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0A10457D-597F-DAA7-9C56-549AD51C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0E5BFF-26EE-8CEE-5A46-CD7121C9D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B9EFFF-CC54-0560-3213-D0EF3A69E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01699B-7C38-7907-B3AE-351E2B09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118DDD-AA8F-0902-8FA8-3F0AAE920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25" y="2540679"/>
            <a:ext cx="6424450" cy="23049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de-DE" sz="3600" dirty="0"/>
              <a:t>ESG </a:t>
            </a:r>
            <a:r>
              <a:rPr lang="de-DE" sz="3600" dirty="0" err="1"/>
              <a:t>regulations</a:t>
            </a:r>
            <a:r>
              <a:rPr lang="de-DE" sz="3600" dirty="0"/>
              <a:t> &amp; </a:t>
            </a:r>
            <a:r>
              <a:rPr lang="de-DE" sz="3600" dirty="0" err="1"/>
              <a:t>ratings</a:t>
            </a:r>
            <a:endParaRPr lang="de-DE" sz="3600" dirty="0"/>
          </a:p>
          <a:p>
            <a:pPr marL="514350" indent="-514350">
              <a:buAutoNum type="arabicPeriod"/>
            </a:pPr>
            <a:r>
              <a:rPr lang="de-DE" sz="3600" dirty="0"/>
              <a:t>Greenwashing </a:t>
            </a:r>
          </a:p>
          <a:p>
            <a:pPr marL="514350" indent="-514350">
              <a:buAutoNum type="arabicPeriod"/>
            </a:pPr>
            <a:r>
              <a:rPr lang="de-DE" sz="3600" dirty="0"/>
              <a:t>Solutions </a:t>
            </a:r>
            <a:r>
              <a:rPr lang="de-DE" sz="3600" dirty="0" err="1"/>
              <a:t>for</a:t>
            </a:r>
            <a:r>
              <a:rPr lang="de-DE" sz="3600" dirty="0"/>
              <a:t> Greenwashing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E6AFB5-183D-4C88-B9F9-ECE7BDAF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531239-86F7-D988-B903-B2DD5BD3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58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ED4AC0-580F-45C6-8DA6-6257F9E3A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E5C6D4B1-4F6A-8E44-C191-259ACC920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4BBF130-4834-A2A8-A613-D06F4DB9D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98143661-1CC6-14F6-687C-3F032C3AC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98CFCB-20B4-4B54-48FB-A1ED27641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EA2CAF-0DA0-C598-3422-4A6ED72C7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EFCA1E-3D84-6FB0-88F7-A91431BB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ESG  </a:t>
            </a:r>
            <a:r>
              <a:rPr lang="de-DE" sz="3600" dirty="0" err="1">
                <a:solidFill>
                  <a:schemeClr val="bg1"/>
                </a:solidFill>
              </a:rPr>
              <a:t>regulation</a:t>
            </a:r>
            <a:r>
              <a:rPr lang="de-DE" sz="3600" dirty="0">
                <a:solidFill>
                  <a:schemeClr val="bg1"/>
                </a:solidFill>
              </a:rPr>
              <a:t> &amp; </a:t>
            </a:r>
            <a:r>
              <a:rPr lang="de-DE" sz="3600" dirty="0" err="1">
                <a:solidFill>
                  <a:schemeClr val="bg1"/>
                </a:solidFill>
              </a:rPr>
              <a:t>ratings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F42B253-F45F-FB39-7680-C1C640890143}"/>
              </a:ext>
            </a:extLst>
          </p:cNvPr>
          <p:cNvSpPr txBox="1">
            <a:spLocks/>
          </p:cNvSpPr>
          <p:nvPr/>
        </p:nvSpPr>
        <p:spPr>
          <a:xfrm>
            <a:off x="459350" y="2250281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u="sng" dirty="0"/>
              <a:t>EU </a:t>
            </a:r>
            <a:r>
              <a:rPr lang="de-DE" b="1" u="sng" dirty="0" err="1"/>
              <a:t>Regulations</a:t>
            </a:r>
            <a:endParaRPr lang="de-DE" b="1" u="sng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AB21B9E3-C882-8523-AD82-F3BC364C0CA0}"/>
              </a:ext>
            </a:extLst>
          </p:cNvPr>
          <p:cNvSpPr txBox="1">
            <a:spLocks/>
          </p:cNvSpPr>
          <p:nvPr/>
        </p:nvSpPr>
        <p:spPr>
          <a:xfrm>
            <a:off x="459350" y="2863386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EU </a:t>
            </a:r>
            <a:r>
              <a:rPr lang="de-DE" dirty="0" err="1"/>
              <a:t>taxonomy</a:t>
            </a:r>
            <a:endParaRPr lang="de-DE" dirty="0"/>
          </a:p>
          <a:p>
            <a:r>
              <a:rPr lang="de-DE" dirty="0" err="1"/>
              <a:t>Disclouser</a:t>
            </a:r>
            <a:r>
              <a:rPr lang="de-DE" dirty="0"/>
              <a:t> </a:t>
            </a:r>
            <a:r>
              <a:rPr lang="de-DE" dirty="0" err="1"/>
              <a:t>regulation</a:t>
            </a:r>
            <a:r>
              <a:rPr lang="de-DE" dirty="0"/>
              <a:t> (SFDR)</a:t>
            </a:r>
          </a:p>
          <a:p>
            <a:r>
              <a:rPr lang="de-DE" dirty="0" err="1"/>
              <a:t>Article</a:t>
            </a:r>
            <a:r>
              <a:rPr lang="de-DE" dirty="0"/>
              <a:t> 6,8 &amp; 9 </a:t>
            </a:r>
            <a:r>
              <a:rPr lang="de-DE" dirty="0" err="1"/>
              <a:t>funds</a:t>
            </a:r>
            <a:endParaRPr lang="de-DE" dirty="0"/>
          </a:p>
          <a:p>
            <a:r>
              <a:rPr lang="de-DE" dirty="0"/>
              <a:t>Corporate </a:t>
            </a:r>
            <a:r>
              <a:rPr lang="de-DE" dirty="0" err="1"/>
              <a:t>sustainability</a:t>
            </a:r>
            <a:r>
              <a:rPr lang="de-DE" dirty="0"/>
              <a:t> initiative (CSDR)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C14B0650-78C4-07F0-AFF2-DB7923387A52}"/>
              </a:ext>
            </a:extLst>
          </p:cNvPr>
          <p:cNvSpPr txBox="1">
            <a:spLocks/>
          </p:cNvSpPr>
          <p:nvPr/>
        </p:nvSpPr>
        <p:spPr>
          <a:xfrm>
            <a:off x="7204587" y="2401173"/>
            <a:ext cx="3384755" cy="6294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u="sng" dirty="0"/>
              <a:t>Rating </a:t>
            </a:r>
            <a:r>
              <a:rPr lang="de-DE" b="1" u="sng" dirty="0" err="1"/>
              <a:t>agencies</a:t>
            </a:r>
            <a:endParaRPr lang="de-DE" b="1" u="sng" dirty="0"/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14376571-A360-04E1-DB36-A29629F8CDF9}"/>
              </a:ext>
            </a:extLst>
          </p:cNvPr>
          <p:cNvSpPr txBox="1">
            <a:spLocks/>
          </p:cNvSpPr>
          <p:nvPr/>
        </p:nvSpPr>
        <p:spPr>
          <a:xfrm>
            <a:off x="7204587" y="3030591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e-DE" dirty="0"/>
              <a:t>MSCI ESG </a:t>
            </a:r>
            <a:r>
              <a:rPr lang="de-DE" dirty="0" err="1"/>
              <a:t>research</a:t>
            </a:r>
            <a:endParaRPr lang="de-DE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e-DE" dirty="0" err="1"/>
              <a:t>Sustainalytics</a:t>
            </a:r>
            <a:endParaRPr lang="de-DE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e-DE" dirty="0"/>
              <a:t>ISS ESG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57A4E711-515B-ACF9-FD27-CF488B83E19F}"/>
              </a:ext>
            </a:extLst>
          </p:cNvPr>
          <p:cNvSpPr/>
          <p:nvPr/>
        </p:nvSpPr>
        <p:spPr>
          <a:xfrm>
            <a:off x="5620535" y="3429000"/>
            <a:ext cx="1056034" cy="651387"/>
          </a:xfrm>
          <a:prstGeom prst="rightArrow">
            <a:avLst/>
          </a:prstGeom>
          <a:solidFill>
            <a:srgbClr val="125371"/>
          </a:solidFill>
          <a:ln>
            <a:solidFill>
              <a:srgbClr val="0B34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5AAAA0-DCDD-8278-AB51-25790308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(European </a:t>
            </a:r>
            <a:r>
              <a:rPr lang="de-DE" dirty="0" err="1"/>
              <a:t>Comission</a:t>
            </a:r>
            <a:r>
              <a:rPr lang="de-DE" dirty="0"/>
              <a:t>, 2025) &amp; (Ruppert, 2024)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C838C2-1D54-B245-D13D-5B79E1A9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30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E4D7A1-01C6-BF21-FB95-32A3987E4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BAC182-5C07-09D1-9E40-29930FAC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MSCI ESG criterias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D26E7E-F9FF-F7AB-3951-95E2D2910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678" y="24600"/>
            <a:ext cx="7529538" cy="6249516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C32983-22FD-DC0E-3737-7DA197B3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Müllauer</a:t>
            </a:r>
            <a:r>
              <a:rPr lang="de-DE" dirty="0"/>
              <a:t>, 2022)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6A9D81-705C-E325-57D3-544F6064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2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F7272-351C-9A57-0E47-64729E9F1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C8969427-EDFB-A375-FD29-E0FBD815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E96416E4-4374-A369-5D62-88D390B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ECEABCC-73D3-27BD-671D-5B49AFBCD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3DFB2C-0FD7-F40F-6505-2D5CFB38E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EAD236-023A-1173-9CCE-ECC3EC58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7CF053-1E41-3F5D-2034-725906E4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Development global ESG ETF </a:t>
            </a:r>
            <a:r>
              <a:rPr lang="de-DE" sz="3600" dirty="0" err="1">
                <a:solidFill>
                  <a:schemeClr val="bg1"/>
                </a:solidFill>
              </a:rPr>
              <a:t>assets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4" name="Inhaltsplatzhalter 3" descr="Ein Bild, das Text, Screenshot, Schrift, parallel enthält.&#10;&#10;KI-generierte Inhalte können fehlerhaft sein.">
            <a:extLst>
              <a:ext uri="{FF2B5EF4-FFF2-40B4-BE49-F238E27FC236}">
                <a16:creationId xmlns:a16="http://schemas.microsoft.com/office/drawing/2014/main" id="{17F70F0C-8341-9F6A-8740-BF75B3E21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913"/>
          <a:stretch/>
        </p:blipFill>
        <p:spPr>
          <a:xfrm>
            <a:off x="-3" y="1847291"/>
            <a:ext cx="12116968" cy="4747467"/>
          </a:xfr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DB9E65B-C472-9B26-920B-A54CF907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(Statista, 2024)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7D9D78-0CB6-2FFD-4FD2-2790090A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423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8892DB-375E-B48F-24F5-092E8D903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5F03C954-08C9-47CD-D164-406C1847B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D5F98710-B73C-EF95-CD57-6EDCC1D38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F412103D-50B8-8D3A-249B-8CD4E2B3C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098603-888D-8433-5027-EA7E5B5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F082EA-DD6A-5395-2355-01F891E62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B6A384-4DC2-C13E-926A-AB381CA7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ESG Bond </a:t>
            </a:r>
            <a:r>
              <a:rPr lang="de-DE" sz="3600" dirty="0" err="1">
                <a:solidFill>
                  <a:schemeClr val="bg1"/>
                </a:solidFill>
              </a:rPr>
              <a:t>issuances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worldwide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3" name="Inhaltsplatzhalter 3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74CF5B45-90EF-1BF8-3685-E8B5FAEE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14"/>
          <a:stretch/>
        </p:blipFill>
        <p:spPr>
          <a:xfrm>
            <a:off x="3200400" y="1597432"/>
            <a:ext cx="4919228" cy="477405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3B2595-AF5F-C5BD-4A46-51BC247D9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(Market </a:t>
            </a:r>
            <a:r>
              <a:rPr lang="de-DE" dirty="0" err="1"/>
              <a:t>Intelligence</a:t>
            </a:r>
            <a:r>
              <a:rPr lang="de-DE" dirty="0"/>
              <a:t>, 2025)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AE446D-E45B-F933-07D8-B13235DC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33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ABC2AF-B159-D965-D235-E66BE5CB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Greenwashing definition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4D1C633-37FA-E92E-BC97-9387834E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(Koch &amp; Kruse, 2024)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8D53D5-81D6-A976-70C4-BB3A6900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90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773C3A-3C27-7F92-1BE8-991D28C6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e-DE" sz="3700">
                <a:solidFill>
                  <a:srgbClr val="FFFFFF"/>
                </a:solidFill>
              </a:rPr>
              <a:t>The 7 sins of Greenwashing</a:t>
            </a:r>
          </a:p>
        </p:txBody>
      </p:sp>
      <p:graphicFrame>
        <p:nvGraphicFramePr>
          <p:cNvPr id="18" name="Inhaltsplatzhalter 2">
            <a:extLst>
              <a:ext uri="{FF2B5EF4-FFF2-40B4-BE49-F238E27FC236}">
                <a16:creationId xmlns:a16="http://schemas.microsoft.com/office/drawing/2014/main" id="{44F5FCE4-31BA-6032-49BB-0E6E95E24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53165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360DB7-0FE9-5B8B-93C6-179B1444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terrachoice</a:t>
            </a:r>
            <a:r>
              <a:rPr lang="de-DE" dirty="0"/>
              <a:t>, 2010) &amp; (Dahl, 2010)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599537-2E43-A39E-2705-6645D622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EB49-5C5F-410A-BD78-DB16861D7DD1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30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Macintosh PowerPoint</Application>
  <PresentationFormat>Widescreen</PresentationFormat>
  <Paragraphs>86</Paragraphs>
  <Slides>15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UnitWeb</vt:lpstr>
      <vt:lpstr>Office</vt:lpstr>
      <vt:lpstr>Presentazione standard di PowerPoint</vt:lpstr>
      <vt:lpstr>ESG Investments &amp; Greenwashing</vt:lpstr>
      <vt:lpstr>Outline</vt:lpstr>
      <vt:lpstr>ESG  regulation &amp; ratings</vt:lpstr>
      <vt:lpstr>MSCI ESG criterias </vt:lpstr>
      <vt:lpstr>Development global ESG ETF assets</vt:lpstr>
      <vt:lpstr>ESG Bond issuances worldwide</vt:lpstr>
      <vt:lpstr>Greenwashing definition </vt:lpstr>
      <vt:lpstr>The 7 sins of Greenwashing</vt:lpstr>
      <vt:lpstr>Greenwashing example: DWS Group</vt:lpstr>
      <vt:lpstr>  Number of ESG funds invested in controversial and non-controversial companies</vt:lpstr>
      <vt:lpstr>Change of labels from ESG funds</vt:lpstr>
      <vt:lpstr>Solutions for greenwashing</vt:lpstr>
      <vt:lpstr>Sources</vt:lpstr>
      <vt:lpstr>Greenwashing shift in major markets: A closer look at US, UK, and EU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Swen Heideker</dc:creator>
  <cp:lastModifiedBy>Luca Spataro</cp:lastModifiedBy>
  <cp:revision>31</cp:revision>
  <dcterms:created xsi:type="dcterms:W3CDTF">2025-04-04T17:08:08Z</dcterms:created>
  <dcterms:modified xsi:type="dcterms:W3CDTF">2025-10-28T12:48:27Z</dcterms:modified>
</cp:coreProperties>
</file>